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9"/>
  </p:notesMasterIdLst>
  <p:sldIdLst>
    <p:sldId id="256" r:id="rId2"/>
    <p:sldId id="258" r:id="rId3"/>
    <p:sldId id="307" r:id="rId4"/>
    <p:sldId id="259" r:id="rId5"/>
    <p:sldId id="257" r:id="rId6"/>
    <p:sldId id="297" r:id="rId7"/>
    <p:sldId id="296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276" r:id="rId18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20"/>
      <p:bold r:id="rId21"/>
      <p:italic r:id="rId22"/>
      <p:boldItalic r:id="rId23"/>
    </p:embeddedFont>
    <p:embeddedFont>
      <p:font typeface="Montserrat" panose="00000500000000000000" pitchFamily="2" charset="0"/>
      <p:regular r:id="rId24"/>
      <p:bold r:id="rId25"/>
      <p:italic r:id="rId26"/>
      <p:boldItalic r:id="rId27"/>
    </p:embeddedFont>
    <p:embeddedFont>
      <p:font typeface="Playfair Display" panose="00000500000000000000" pitchFamily="2" charset="0"/>
      <p:regular r:id="rId28"/>
      <p:bold r:id="rId29"/>
      <p:italic r:id="rId30"/>
      <p:boldItalic r:id="rId31"/>
    </p:embeddedFont>
    <p:embeddedFont>
      <p:font typeface="Raleway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tihaai041@gmail.com" initials="" lastIdx="1" clrIdx="0">
    <p:extLst>
      <p:ext uri="{19B8F6BF-5375-455C-9EA6-DF929625EA0E}">
        <p15:presenceInfo xmlns:p15="http://schemas.microsoft.com/office/powerpoint/2012/main" userId="60c5cb0b78bc600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979B"/>
    <a:srgbClr val="FEA9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2F51B5-D464-48A2-A395-C0F00DF911C7}">
  <a:tblStyle styleId="{212F51B5-D464-48A2-A395-C0F00DF911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77778" autoAdjust="0"/>
  </p:normalViewPr>
  <p:slideViewPr>
    <p:cSldViewPr snapToGrid="0">
      <p:cViewPr>
        <p:scale>
          <a:sx n="78" d="100"/>
          <a:sy n="78" d="100"/>
        </p:scale>
        <p:origin x="1128" y="-124"/>
      </p:cViewPr>
      <p:guideLst/>
    </p:cSldViewPr>
  </p:slideViewPr>
  <p:outlineViewPr>
    <p:cViewPr>
      <p:scale>
        <a:sx n="33" d="100"/>
        <a:sy n="33" d="100"/>
      </p:scale>
      <p:origin x="0" y="-112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5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theme" Target="theme/theme1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BONJOUR tout le monde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AUJOURD’HUI on VA VOUS PRESENTEZ LE MINI-PROJECT DE notre TO-DO LIST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r>
              <a:rPr lang="fr-FR" dirty="0"/>
              <a:t>Si les éléments existent, on met à jour leur contenu texte avec leur valeur</a:t>
            </a:r>
          </a:p>
          <a:p>
            <a:pPr marL="158750" indent="0">
              <a:buNone/>
            </a:pPr>
            <a:endParaRPr lang="fr-FR" dirty="0"/>
          </a:p>
          <a:p>
            <a:pPr marL="158750" indent="0">
              <a:buNone/>
            </a:pPr>
            <a:r>
              <a:rPr lang="fr-FR" dirty="0"/>
              <a:t>{ Calcul du nombre total, actif, </a:t>
            </a:r>
            <a:r>
              <a:rPr lang="fr-FR" dirty="0" err="1"/>
              <a:t>completed</a:t>
            </a:r>
            <a:r>
              <a:rPr lang="fr-FR" dirty="0"/>
              <a:t>.</a:t>
            </a:r>
          </a:p>
          <a:p>
            <a:pPr marL="158750" indent="0">
              <a:buNone/>
            </a:pPr>
            <a:r>
              <a:rPr lang="fr-FR" dirty="0"/>
              <a:t>Affiche le nombre de tâches actives dans un élément</a:t>
            </a:r>
          </a:p>
          <a:p>
            <a:pPr marL="158750" indent="0">
              <a:buNone/>
            </a:pPr>
            <a:r>
              <a:rPr lang="fr-FR" dirty="0"/>
              <a:t>M-à-j les compteurs visibles sur les boutons de filtre }</a:t>
            </a:r>
          </a:p>
          <a:p>
            <a:endParaRPr lang="fr-FR" dirty="0"/>
          </a:p>
          <a:p>
            <a:r>
              <a:rPr lang="fr-FR" dirty="0"/>
              <a:t>Enregistrer des données dans le </a:t>
            </a:r>
            <a:r>
              <a:rPr lang="fr-FR" b="1" dirty="0"/>
              <a:t>stockage local du navigateur</a:t>
            </a:r>
            <a:r>
              <a:rPr lang="fr-FR" dirty="0"/>
              <a:t> (persiste même après avoir fermé la page).</a:t>
            </a:r>
          </a:p>
          <a:p>
            <a:pPr marL="158750" indent="0">
              <a:buNone/>
            </a:pPr>
            <a:r>
              <a:rPr lang="fr-FR" dirty="0"/>
              <a:t>Ici, on sauvegarde le tableau </a:t>
            </a:r>
            <a:r>
              <a:rPr lang="fr-FR" dirty="0" err="1"/>
              <a:t>tasks</a:t>
            </a:r>
            <a:r>
              <a:rPr lang="fr-FR" dirty="0"/>
              <a:t> sous forme de texte JSON.</a:t>
            </a:r>
          </a:p>
          <a:p>
            <a:pPr marL="158750" indent="0">
              <a:buNone/>
            </a:pPr>
            <a:r>
              <a:rPr lang="fr-FR" dirty="0" err="1"/>
              <a:t>JSON.Stringtify</a:t>
            </a:r>
            <a:r>
              <a:rPr lang="fr-FR" dirty="0"/>
              <a:t>: Convertir un objet JavaScript en </a:t>
            </a:r>
            <a:r>
              <a:rPr lang="fr-FR" b="1" dirty="0"/>
              <a:t>chaîne de texte JSON</a:t>
            </a:r>
            <a:r>
              <a:rPr lang="fr-FR" dirty="0"/>
              <a:t>. C’est </a:t>
            </a:r>
            <a:r>
              <a:rPr lang="fr-FR" b="1" dirty="0"/>
              <a:t>obligatoire</a:t>
            </a:r>
            <a:r>
              <a:rPr lang="fr-FR" dirty="0"/>
              <a:t> car localStorage ne stocke que du </a:t>
            </a:r>
            <a:r>
              <a:rPr lang="fr-FR" b="1" dirty="0"/>
              <a:t>texte</a:t>
            </a:r>
            <a:r>
              <a:rPr lang="fr-FR" dirty="0"/>
              <a:t>.</a:t>
            </a:r>
          </a:p>
          <a:p>
            <a:pPr marL="457200" indent="-298450"/>
            <a:endParaRPr lang="fr-FR" dirty="0"/>
          </a:p>
          <a:p>
            <a:pPr marL="457200" indent="-298450"/>
            <a:r>
              <a:rPr lang="fr-FR" dirty="0"/>
              <a:t>Ajoute une animation (classe CSS pulse) temporairement pour attirer l’attention.</a:t>
            </a:r>
          </a:p>
          <a:p>
            <a:pPr marL="457200" indent="-298450"/>
            <a:endParaRPr lang="fr-FR" dirty="0"/>
          </a:p>
          <a:p>
            <a:pPr marL="457200" indent="-298450"/>
            <a:r>
              <a:rPr lang="fr-FR" sz="1100" b="0" i="0" u="none" strike="noStrike" baseline="0" dirty="0">
                <a:solidFill>
                  <a:srgbClr val="404040"/>
                </a:solidFill>
                <a:latin typeface="Century Gothic" panose="020B0502020202020204" pitchFamily="34" charset="0"/>
              </a:rPr>
              <a:t>Ce groupe de fonctions couvre toutes les actions essentielles :</a:t>
            </a:r>
          </a:p>
          <a:p>
            <a:pPr marL="158750" indent="0">
              <a:buNone/>
            </a:pPr>
            <a:r>
              <a:rPr lang="fr-FR" sz="1100" b="0" i="0" u="none" strike="noStrike" baseline="0" dirty="0">
                <a:solidFill>
                  <a:srgbClr val="404040"/>
                </a:solidFill>
                <a:latin typeface="Century Gothic" panose="020B0502020202020204" pitchFamily="34" charset="0"/>
              </a:rPr>
              <a:t>ajout, modification, suppression, complétion, filtrage et sauvegarde des tâches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680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b067e6edbb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2b067e6edbb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fba705b9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1fba705b9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126a3bec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126a3bec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Ici c’est l’interface de notre to-do </a:t>
            </a:r>
            <a:r>
              <a:rPr lang="fr-FR" dirty="0" err="1"/>
              <a:t>list</a:t>
            </a:r>
            <a:r>
              <a:rPr lang="fr-FR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Comme on voit ici on a utilisé une combinaison du rose et du noir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Qui </a:t>
            </a:r>
            <a:r>
              <a:rPr lang="fr-FR" dirty="0" err="1"/>
              <a:t>reflete</a:t>
            </a:r>
            <a:r>
              <a:rPr lang="fr-FR" dirty="0"/>
              <a:t> 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126a3bec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2126a3bec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Ce code HTML présente la structure de base d'une application To-Do List, comprenant un en-tête avec un titre et un sous-titre, ainsi qu'une zone de saisie avec un champ input et un bouton d'ajout. Le document intègre des ressources externes comme </a:t>
            </a:r>
            <a:r>
              <a:rPr lang="fr-FR" dirty="0" err="1"/>
              <a:t>FontAwesome</a:t>
            </a:r>
            <a:r>
              <a:rPr lang="fr-FR" dirty="0"/>
              <a:t> pour les icônes et la police Poppins de Google Fonts, ainsi qu'une feuille de style CSS  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fr-FR" dirty="0"/>
              <a:t>une interface de gestion de tâches (</a:t>
            </a:r>
            <a:r>
              <a:rPr lang="fr-FR" dirty="0" err="1"/>
              <a:t>todo-list</a:t>
            </a:r>
            <a:r>
              <a:rPr lang="fr-FR" dirty="0"/>
              <a:t>) avec un compteur dynamique, des boutons de filtrage et une liste de tâches</a:t>
            </a:r>
            <a:br>
              <a:rPr lang="fr-FR" dirty="0"/>
            </a:br>
            <a:br>
              <a:rPr lang="fr-FR" dirty="0"/>
            </a:br>
            <a:br>
              <a:rPr lang="fr-FR" dirty="0"/>
            </a:br>
            <a:r>
              <a:rPr lang="fr-FR" dirty="0"/>
              <a:t>Lorsqu’il n’y a aucune tache, un seul &lt;li class="</a:t>
            </a:r>
            <a:r>
              <a:rPr lang="fr-FR" dirty="0" err="1"/>
              <a:t>empty</a:t>
            </a:r>
            <a:r>
              <a:rPr lang="fr-FR" dirty="0"/>
              <a:t>"&gt; est affiché, contenant une icône et un message indiquant que la liste est vide.</a:t>
            </a:r>
          </a:p>
          <a:p>
            <a:r>
              <a:rPr lang="fr-FR" dirty="0"/>
              <a:t>Dès qu’une tache est ajoutée, le JavaScript remplace dynamiquement ce contenu.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430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100" b="1" dirty="0">
                <a:latin typeface="Montserrat" panose="00000500000000000000" pitchFamily="2" charset="0"/>
              </a:rPr>
              <a:t>: </a:t>
            </a:r>
            <a:r>
              <a:rPr lang="fr-FR" sz="1100" dirty="0">
                <a:latin typeface="Montserrat" panose="00000500000000000000" pitchFamily="2" charset="0"/>
              </a:rPr>
              <a:t>pour que HTML soit complètement chargé avant l’exécution du script. En </a:t>
            </a:r>
            <a:r>
              <a:rPr lang="fr-FR" sz="1100" dirty="0" err="1">
                <a:latin typeface="Montserrat" panose="00000500000000000000" pitchFamily="2" charset="0"/>
              </a:rPr>
              <a:t>ytilise</a:t>
            </a:r>
            <a:r>
              <a:rPr lang="fr-FR" sz="1100" dirty="0">
                <a:latin typeface="Montserrat" panose="00000500000000000000" pitchFamily="2" charset="0"/>
              </a:rPr>
              <a:t> </a:t>
            </a:r>
            <a:r>
              <a:rPr lang="fr-FR" sz="1100" dirty="0" err="1">
                <a:latin typeface="Montserrat" panose="00000500000000000000" pitchFamily="2" charset="0"/>
              </a:rPr>
              <a:t>bom</a:t>
            </a:r>
            <a:endParaRPr lang="fr-FR" sz="1100" dirty="0">
              <a:latin typeface="Montserrat" panose="00000500000000000000" pitchFamily="2" charset="0"/>
            </a:endParaRPr>
          </a:p>
          <a:p>
            <a:r>
              <a:rPr lang="fr-FR" dirty="0"/>
              <a:t>Après on récupère les éléments HTML et les </a:t>
            </a:r>
            <a:r>
              <a:rPr lang="fr-FR" dirty="0" err="1"/>
              <a:t>stoke</a:t>
            </a:r>
            <a:r>
              <a:rPr lang="fr-FR" dirty="0"/>
              <a:t> dans des variable  </a:t>
            </a:r>
          </a:p>
          <a:p>
            <a:endParaRPr lang="fr-FR" dirty="0"/>
          </a:p>
          <a:p>
            <a:r>
              <a:rPr lang="fr-FR" dirty="0"/>
              <a:t>On crée une variable </a:t>
            </a:r>
            <a:r>
              <a:rPr lang="fr-FR" dirty="0" err="1"/>
              <a:t>curentfilter</a:t>
            </a:r>
            <a:r>
              <a:rPr lang="fr-FR" dirty="0"/>
              <a:t>  pour savoir quel filtre est actif     </a:t>
            </a:r>
          </a:p>
          <a:p>
            <a:r>
              <a:rPr lang="fr-FR" dirty="0"/>
              <a:t>Par défaut, on montre toutes les tâches ('all')  par defaut  all  </a:t>
            </a:r>
            <a:r>
              <a:rPr lang="fr-FR" dirty="0" err="1"/>
              <a:t>selectionnee</a:t>
            </a:r>
            <a:endParaRPr lang="fr-FR" dirty="0"/>
          </a:p>
          <a:p>
            <a:pPr>
              <a:buNone/>
            </a:pPr>
            <a:r>
              <a:rPr lang="fr-FR" b="1" dirty="0"/>
              <a:t>	</a:t>
            </a:r>
          </a:p>
          <a:p>
            <a:pPr marL="457200" indent="-298450"/>
            <a:r>
              <a:rPr lang="fr-FR" b="1" dirty="0"/>
              <a:t>On essaie de charger les tâches depuis le localStorage </a:t>
            </a:r>
          </a:p>
          <a:p>
            <a:pPr marL="457200" indent="-298450"/>
            <a:r>
              <a:rPr lang="fr-FR" b="1" dirty="0" err="1"/>
              <a:t>localStorage.getItem</a:t>
            </a:r>
            <a:r>
              <a:rPr lang="fr-FR" b="1" dirty="0"/>
              <a:t>('</a:t>
            </a:r>
            <a:r>
              <a:rPr lang="fr-FR" b="1" dirty="0" err="1"/>
              <a:t>tasks</a:t>
            </a:r>
            <a:r>
              <a:rPr lang="fr-FR" b="1" dirty="0"/>
              <a:t>’) :</a:t>
            </a:r>
          </a:p>
          <a:p>
            <a:pPr marL="457200" indent="-298450"/>
            <a:r>
              <a:rPr lang="fr-FR" b="1" dirty="0"/>
              <a:t>récupère les données </a:t>
            </a:r>
            <a:r>
              <a:rPr lang="fr-FR" b="1" dirty="0" err="1"/>
              <a:t>sauvegardéesJSON.parse</a:t>
            </a:r>
            <a:r>
              <a:rPr lang="fr-FR" b="1" dirty="0"/>
              <a:t>() convertit ces données (qui sont du texte) en tableau JavaScript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62735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et pour Ajouter des tâches L'utilisateur peut ajouter une tâche de deux manières :</a:t>
            </a:r>
          </a:p>
          <a:p>
            <a:r>
              <a:rPr lang="fr-FR" dirty="0"/>
              <a:t>Soit en cliquant sur le bouton « Ajouter »,Soit en appuyant sur la touche Entrée du clavier après avoir tapé la tâche.</a:t>
            </a:r>
          </a:p>
          <a:p>
            <a:r>
              <a:rPr lang="fr-FR" dirty="0"/>
              <a:t>Ceci est géré par deux </a:t>
            </a:r>
            <a:r>
              <a:rPr lang="fr-FR" dirty="0" err="1"/>
              <a:t>addEventListener</a:t>
            </a:r>
            <a:r>
              <a:rPr lang="fr-FR" dirty="0"/>
              <a:t> : un pour le clic, et un autre pour la touche «Enter».</a:t>
            </a:r>
          </a:p>
          <a:p>
            <a:r>
              <a:rPr lang="fr-FR" dirty="0"/>
              <a:t>Filtrage des </a:t>
            </a:r>
            <a:r>
              <a:rPr lang="fr-FR" dirty="0" err="1"/>
              <a:t>tâchesNous</a:t>
            </a:r>
            <a:r>
              <a:rPr lang="fr-FR" dirty="0"/>
              <a:t> avons des boutons de filtre (ex : all, Active, </a:t>
            </a:r>
            <a:r>
              <a:rPr lang="fr-FR" dirty="0" err="1"/>
              <a:t>Compléted</a:t>
            </a:r>
            <a:r>
              <a:rPr lang="fr-FR" dirty="0"/>
              <a:t>). À chaque clic sur un de ces boutons :Tous les autres boutons perdent la classe active, Le bouton cliqué reçoit la classe active, </a:t>
            </a:r>
          </a:p>
          <a:p>
            <a:r>
              <a:rPr lang="fr-FR" dirty="0"/>
              <a:t>La variable currentFilter est mise à jour avec le nouveau filtre choisi, Et la liste des tâches est réaffichée en fonction du filtre.</a:t>
            </a:r>
          </a:p>
          <a:p>
            <a:r>
              <a:rPr lang="fr-FR" dirty="0"/>
              <a:t>Et pour la Suppression des tâches terminées. Enfin, un bouton permet de supprimer d’un coup toutes les tâches terminées. 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fr-FR" dirty="0"/>
              <a:t>Quand on clique sur </a:t>
            </a:r>
            <a:r>
              <a:rPr lang="fr-FR" dirty="0" err="1"/>
              <a:t>clear</a:t>
            </a:r>
            <a:r>
              <a:rPr lang="fr-FR" dirty="0"/>
              <a:t> </a:t>
            </a:r>
            <a:r>
              <a:rPr lang="fr-FR" dirty="0" err="1"/>
              <a:t>co</a:t>
            </a:r>
            <a:r>
              <a:rPr lang="en-GB" dirty="0" err="1"/>
              <a:t>mpleted</a:t>
            </a:r>
            <a:r>
              <a:rPr lang="en-GB" dirty="0"/>
              <a:t> tasks</a:t>
            </a:r>
            <a:r>
              <a:rPr lang="fr-FR" dirty="0"/>
              <a:t>  , la fonction clearCompletedTasks() est appelée.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br>
              <a:rPr lang="fr-FR" dirty="0"/>
            </a:br>
            <a:r>
              <a:rPr lang="fr-FR" dirty="0" err="1"/>
              <a:t>classList</a:t>
            </a:r>
            <a:r>
              <a:rPr lang="fr-FR" dirty="0"/>
              <a:t> est une propriété qui rassemble des classes des éléments HTML pour etre stylé.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0551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r>
              <a:rPr lang="fr-FR" sz="1800" b="0" i="0" u="none" strike="noStrike" baseline="0" dirty="0">
                <a:solidFill>
                  <a:srgbClr val="404040"/>
                </a:solidFill>
                <a:latin typeface="Century Gothic" panose="020B0502020202020204" pitchFamily="34" charset="0"/>
              </a:rPr>
              <a:t> </a:t>
            </a:r>
            <a:r>
              <a:rPr lang="fr-FR" sz="3200" b="1" dirty="0" err="1"/>
              <a:t>tasks.map</a:t>
            </a:r>
            <a:r>
              <a:rPr lang="fr-FR" sz="3200" b="1" dirty="0"/>
              <a:t>(...) </a:t>
            </a:r>
            <a:r>
              <a:rPr lang="fr-FR" sz="3200" dirty="0"/>
              <a:t>: crée un nouveau tableau en modifiant les éléments. Ici, on met à jour l’état </a:t>
            </a:r>
            <a:r>
              <a:rPr lang="fr-FR" sz="3200" dirty="0" err="1"/>
              <a:t>completed</a:t>
            </a:r>
            <a:r>
              <a:rPr lang="fr-FR" sz="3200" dirty="0"/>
              <a:t> de la tâche ciblée.</a:t>
            </a:r>
          </a:p>
          <a:p>
            <a:pPr>
              <a:buNone/>
            </a:pPr>
            <a:r>
              <a:rPr lang="fr-FR" sz="3200" b="1" dirty="0"/>
              <a:t>task.id === </a:t>
            </a:r>
            <a:r>
              <a:rPr lang="fr-FR" sz="3200" b="1" dirty="0" err="1"/>
              <a:t>taskId</a:t>
            </a:r>
            <a:r>
              <a:rPr lang="fr-FR" sz="3200" b="1" dirty="0"/>
              <a:t> </a:t>
            </a:r>
            <a:r>
              <a:rPr lang="fr-FR" sz="3200" dirty="0"/>
              <a:t>: on vérifie si l’ID correspond.</a:t>
            </a:r>
          </a:p>
          <a:p>
            <a:pPr>
              <a:buNone/>
            </a:pPr>
            <a:r>
              <a:rPr lang="fr-FR" sz="3200" b="1" dirty="0"/>
              <a:t>{...</a:t>
            </a:r>
            <a:r>
              <a:rPr lang="fr-FR" sz="3200" b="1" dirty="0" err="1"/>
              <a:t>task</a:t>
            </a:r>
            <a:r>
              <a:rPr lang="fr-FR" sz="3200" b="1" dirty="0"/>
              <a:t>, </a:t>
            </a:r>
            <a:r>
              <a:rPr lang="fr-FR" sz="3200" b="1" dirty="0" err="1"/>
              <a:t>completed</a:t>
            </a:r>
            <a:r>
              <a:rPr lang="fr-FR" sz="3200" b="1" dirty="0"/>
              <a:t>: !</a:t>
            </a:r>
            <a:r>
              <a:rPr lang="fr-FR" sz="3200" b="1" dirty="0" err="1"/>
              <a:t>task.completed</a:t>
            </a:r>
            <a:r>
              <a:rPr lang="fr-FR" sz="3200" b="1" dirty="0"/>
              <a:t>} </a:t>
            </a:r>
            <a:r>
              <a:rPr lang="fr-FR" sz="3200" dirty="0"/>
              <a:t>: on fait une copie de la tâche (spread </a:t>
            </a:r>
            <a:r>
              <a:rPr lang="fr-FR" sz="3200" dirty="0" err="1"/>
              <a:t>operator</a:t>
            </a:r>
            <a:r>
              <a:rPr lang="fr-FR" sz="3200" dirty="0"/>
              <a:t>) et on inverse la valeur </a:t>
            </a:r>
            <a:r>
              <a:rPr lang="fr-FR" sz="3200" dirty="0" err="1"/>
              <a:t>completed</a:t>
            </a:r>
            <a:r>
              <a:rPr lang="fr-FR" sz="3200" dirty="0"/>
              <a:t>.</a:t>
            </a:r>
          </a:p>
          <a:p>
            <a:pPr marL="158750" indent="0">
              <a:buNone/>
            </a:pPr>
            <a:r>
              <a:rPr lang="fr-FR" sz="3200" b="1" dirty="0"/>
              <a:t>: </a:t>
            </a:r>
            <a:r>
              <a:rPr lang="fr-FR" sz="3200" b="1" dirty="0" err="1"/>
              <a:t>task</a:t>
            </a:r>
            <a:r>
              <a:rPr lang="fr-FR" sz="3200" b="1" dirty="0"/>
              <a:t> </a:t>
            </a:r>
            <a:r>
              <a:rPr lang="fr-FR" sz="3200" dirty="0"/>
              <a:t>: sinon, on garde la tâche inchangée.</a:t>
            </a:r>
          </a:p>
          <a:p>
            <a:pPr marL="158750" indent="0">
              <a:buNone/>
            </a:pPr>
            <a:endParaRPr lang="fr-FR" sz="3200" dirty="0"/>
          </a:p>
          <a:p>
            <a:pPr marL="457200" indent="-298450"/>
            <a:r>
              <a:rPr lang="fr-FR" sz="3200" b="1" dirty="0" err="1"/>
              <a:t>tasks.filter</a:t>
            </a:r>
            <a:r>
              <a:rPr lang="fr-FR" sz="3200" b="1" dirty="0"/>
              <a:t>(...) </a:t>
            </a:r>
            <a:r>
              <a:rPr lang="fr-FR" sz="3200" dirty="0"/>
              <a:t>: conserve toutes les tâches sauf celle à supprimer.</a:t>
            </a:r>
          </a:p>
          <a:p>
            <a:pPr marL="158750" indent="0">
              <a:buNone/>
            </a:pPr>
            <a:endParaRPr lang="fr-FR" sz="3200" dirty="0"/>
          </a:p>
          <a:p>
            <a:pPr marL="457200" indent="-298450"/>
            <a:r>
              <a:rPr lang="fr-FR" sz="4800" b="1" dirty="0"/>
              <a:t>.</a:t>
            </a:r>
            <a:r>
              <a:rPr lang="fr-FR" sz="4800" b="1" dirty="0" err="1"/>
              <a:t>filter</a:t>
            </a:r>
            <a:r>
              <a:rPr lang="fr-FR" sz="4800" b="1" dirty="0"/>
              <a:t>():</a:t>
            </a:r>
            <a:r>
              <a:rPr lang="fr-FR" sz="4800" dirty="0"/>
              <a:t>crée un nouveau tableau en excluant la tâche avec l’ID donné.</a:t>
            </a:r>
          </a:p>
          <a:p>
            <a:pPr marL="457200" indent="-298450"/>
            <a:endParaRPr lang="fr-FR" sz="4800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fr-FR" sz="3200" dirty="0" err="1"/>
              <a:t>Map</a:t>
            </a:r>
            <a:r>
              <a:rPr lang="fr-FR" sz="3200" dirty="0"/>
              <a:t>():</a:t>
            </a:r>
            <a:r>
              <a:rPr lang="fr-FR" sz="3200" b="0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  <a:r>
              <a:rPr lang="fr-FR" sz="3200" b="0" i="0" u="none" strike="noStrike" baseline="0" dirty="0">
                <a:solidFill>
                  <a:srgbClr val="404040"/>
                </a:solidFill>
                <a:latin typeface="Century Gothic" panose="020B0502020202020204" pitchFamily="34" charset="0"/>
              </a:rPr>
              <a:t>Crée un </a:t>
            </a:r>
            <a:r>
              <a:rPr lang="fr-FR" sz="3200" b="1" i="0" u="none" strike="noStrike" baseline="0" dirty="0">
                <a:solidFill>
                  <a:srgbClr val="404040"/>
                </a:solidFill>
                <a:latin typeface="Century Gothic" panose="020B0502020202020204" pitchFamily="34" charset="0"/>
              </a:rPr>
              <a:t>nouveau tableau </a:t>
            </a:r>
            <a:r>
              <a:rPr lang="fr-FR" sz="3200" b="0" i="0" u="none" strike="noStrike" baseline="0" dirty="0">
                <a:solidFill>
                  <a:srgbClr val="404040"/>
                </a:solidFill>
                <a:latin typeface="Century Gothic" panose="020B0502020202020204" pitchFamily="34" charset="0"/>
              </a:rPr>
              <a:t>en appliquant une fct à chaque élément.</a:t>
            </a:r>
          </a:p>
          <a:p>
            <a:pPr marL="457200" indent="-298450"/>
            <a:endParaRPr lang="fr-FR" sz="3200" dirty="0"/>
          </a:p>
          <a:p>
            <a:endParaRPr lang="fr-FR" sz="1800" b="0" i="0" u="none" strike="noStrike" baseline="0" dirty="0">
              <a:solidFill>
                <a:srgbClr val="404040"/>
              </a:solidFill>
              <a:latin typeface="Century Gothic" panose="020B0502020202020204" pitchFamily="34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3164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dirty="0"/>
              <a:t>Cette fct commence par cibler la tâche cliquée.</a:t>
            </a:r>
          </a:p>
          <a:p>
            <a:pPr algn="l"/>
            <a:r>
              <a:rPr lang="fr-FR" dirty="0"/>
              <a:t>.</a:t>
            </a:r>
            <a:r>
              <a:rPr lang="fr-FR" dirty="0" err="1"/>
              <a:t>closest</a:t>
            </a:r>
            <a:r>
              <a:rPr lang="fr-FR" dirty="0"/>
              <a:t>():Trouver le parent (.</a:t>
            </a:r>
            <a:r>
              <a:rPr lang="fr-FR" dirty="0" err="1"/>
              <a:t>task</a:t>
            </a:r>
            <a:r>
              <a:rPr lang="fr-FR" dirty="0"/>
              <a:t>-item)le plus proche (ou lui-même) qui correspond à un sélecteur CSS.</a:t>
            </a:r>
          </a:p>
          <a:p>
            <a:pPr algn="l"/>
            <a:r>
              <a:rPr lang="fr-FR" dirty="0"/>
              <a:t>On peut remplacer </a:t>
            </a:r>
            <a:r>
              <a:rPr lang="fr-FR" dirty="0" err="1"/>
              <a:t>closest</a:t>
            </a:r>
            <a:r>
              <a:rPr lang="fr-FR" dirty="0"/>
              <a:t> par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‘</a:t>
            </a:r>
            <a:r>
              <a:rPr lang="fr-FR" sz="1800" b="0" i="0" u="none" strike="noStrike" baseline="0" dirty="0" err="1">
                <a:solidFill>
                  <a:srgbClr val="404040"/>
                </a:solidFill>
                <a:latin typeface="Century Gothic" panose="020B0502020202020204" pitchFamily="34" charset="0"/>
              </a:rPr>
              <a:t>parentElement</a:t>
            </a:r>
            <a:r>
              <a:rPr lang="fr-FR" sz="1800" b="0" i="0" u="none" strike="noStrike" baseline="0" dirty="0">
                <a:solidFill>
                  <a:srgbClr val="404040"/>
                </a:solidFill>
                <a:latin typeface="Century Gothic" panose="020B0502020202020204" pitchFamily="34" charset="0"/>
              </a:rPr>
              <a:t>’: Accès au </a:t>
            </a:r>
            <a:r>
              <a:rPr lang="fr-FR" sz="1800" b="0" i="0" u="none" strike="noStrike" baseline="0" dirty="0" err="1">
                <a:solidFill>
                  <a:srgbClr val="404040"/>
                </a:solidFill>
                <a:latin typeface="Century Gothic" panose="020B0502020202020204" pitchFamily="34" charset="0"/>
              </a:rPr>
              <a:t>noeud</a:t>
            </a:r>
            <a:r>
              <a:rPr lang="fr-FR" sz="1800" b="0" i="0" u="none" strike="noStrike" baseline="0" dirty="0">
                <a:solidFill>
                  <a:srgbClr val="404040"/>
                </a:solidFill>
                <a:latin typeface="Century Gothic" panose="020B0502020202020204" pitchFamily="34" charset="0"/>
              </a:rPr>
              <a:t> DOM parent </a:t>
            </a:r>
          </a:p>
          <a:p>
            <a:pPr algn="l"/>
            <a:endParaRPr lang="fr-FR" sz="1800" b="0" i="0" u="none" strike="noStrike" baseline="0" dirty="0">
              <a:solidFill>
                <a:srgbClr val="404040"/>
              </a:solidFill>
              <a:latin typeface="Century Gothic" panose="020B0502020202020204" pitchFamily="34" charset="0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fr-FR" sz="1800" dirty="0"/>
              <a:t>Puis on récupère l’ID de la tâche. En utilisant </a:t>
            </a:r>
            <a:r>
              <a:rPr lang="fr-FR" sz="1800" dirty="0" err="1"/>
              <a:t>getAttribute</a:t>
            </a:r>
            <a:r>
              <a:rPr lang="fr-FR" sz="1800" dirty="0"/>
              <a:t>()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fr-FR" sz="1800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fr-FR" sz="1800" dirty="0"/>
              <a:t>On retourne après la 1ere tâche avec </a:t>
            </a:r>
            <a:r>
              <a:rPr lang="fr-FR" sz="1800" dirty="0" err="1"/>
              <a:t>l’id</a:t>
            </a:r>
            <a:r>
              <a:rPr lang="fr-FR" sz="1800" dirty="0"/>
              <a:t> correspondant avec </a:t>
            </a:r>
            <a:r>
              <a:rPr lang="fr-FR" sz="1800" dirty="0" err="1"/>
              <a:t>find</a:t>
            </a:r>
            <a:r>
              <a:rPr lang="fr-FR" sz="1800" dirty="0"/>
              <a:t>() </a:t>
            </a:r>
          </a:p>
          <a:p>
            <a:pPr marL="158750" indent="0" algn="l">
              <a:buNone/>
            </a:pPr>
            <a:endParaRPr lang="fr-FR" sz="1800" dirty="0"/>
          </a:p>
          <a:p>
            <a:pPr marL="457200" indent="-298450" algn="l"/>
            <a:r>
              <a:rPr lang="fr-FR" sz="1800" dirty="0"/>
              <a:t>Ensuite on remplace le texte par un &lt;input&gt; avec le texte actuel.</a:t>
            </a:r>
          </a:p>
          <a:p>
            <a:pPr marL="457200" indent="-298450" algn="l"/>
            <a:r>
              <a:rPr lang="fr-FR" sz="1800" dirty="0"/>
              <a:t>La ligne </a:t>
            </a:r>
            <a:r>
              <a:rPr lang="fr-FR" sz="1800" dirty="0" err="1"/>
              <a:t>editInput.focus</a:t>
            </a:r>
            <a:r>
              <a:rPr lang="fr-FR" sz="1800" dirty="0"/>
              <a:t>() : place le curseur automatiquement.</a:t>
            </a:r>
          </a:p>
          <a:p>
            <a:pPr marL="457200" indent="-298450" algn="l"/>
            <a:endParaRPr lang="fr-FR" sz="1800" dirty="0"/>
          </a:p>
          <a:p>
            <a:pPr marL="457200" indent="-298450" algn="l"/>
            <a:endParaRPr lang="fr-FR" sz="1800" dirty="0"/>
          </a:p>
          <a:p>
            <a:pPr marL="158750" indent="0" algn="l">
              <a:buNone/>
            </a:pPr>
            <a:r>
              <a:rPr lang="fr-FR" sz="1800" dirty="0"/>
              <a:t>{ On sélectionne le &lt;</a:t>
            </a:r>
            <a:r>
              <a:rPr lang="fr-FR" sz="1800" dirty="0" err="1"/>
              <a:t>span</a:t>
            </a:r>
            <a:r>
              <a:rPr lang="fr-FR" sz="1800" dirty="0"/>
              <a:t>&gt; contenant le texte et on en extrait son contenu.</a:t>
            </a:r>
          </a:p>
          <a:p>
            <a:pPr marL="158750" indent="0" algn="l">
              <a:buNone/>
            </a:pPr>
            <a:r>
              <a:rPr lang="fr-FR" sz="1800" dirty="0"/>
              <a:t>Remplace le texte par un champ &lt;input&gt; pour pouvoir modifier la tache</a:t>
            </a:r>
            <a:endParaRPr lang="fr-FR" sz="1800" b="0" i="0" u="none" strike="noStrike" baseline="0" dirty="0">
              <a:solidFill>
                <a:srgbClr val="404040"/>
              </a:solidFill>
              <a:latin typeface="Century Gothic" panose="020B0502020202020204" pitchFamily="34" charset="0"/>
            </a:endParaRPr>
          </a:p>
          <a:p>
            <a:pPr marL="158750" indent="0" algn="l">
              <a:buNone/>
            </a:pPr>
            <a:r>
              <a:rPr lang="fr-FR" sz="1100" dirty="0"/>
              <a:t>Focus():Mettre le curseur dans un champ de saisie automatiquement (utile après un ajout ou pour l’édition).</a:t>
            </a:r>
          </a:p>
          <a:p>
            <a:pPr marL="158750" indent="0" algn="l">
              <a:buNone/>
            </a:pPr>
            <a:r>
              <a:rPr lang="fr-FR" sz="1100" dirty="0"/>
              <a:t>	On peut la remplacer par </a:t>
            </a:r>
            <a:r>
              <a:rPr lang="fr-FR" sz="1100" dirty="0" err="1"/>
              <a:t>setAttributes</a:t>
            </a:r>
            <a:r>
              <a:rPr lang="fr-FR" sz="1100" dirty="0"/>
              <a:t> }</a:t>
            </a:r>
          </a:p>
          <a:p>
            <a:pPr algn="l"/>
            <a:endParaRPr lang="fr-FR" sz="1100" dirty="0"/>
          </a:p>
          <a:p>
            <a:pPr algn="l"/>
            <a:r>
              <a:rPr lang="fr-FR" sz="1100" dirty="0"/>
              <a:t>Consiste à utiliser Trim() pour </a:t>
            </a:r>
            <a:r>
              <a:rPr lang="fr-FR" sz="1800" dirty="0" err="1"/>
              <a:t>enlèver</a:t>
            </a:r>
            <a:r>
              <a:rPr lang="fr-FR" sz="1800" dirty="0"/>
              <a:t> les espaces inutiles</a:t>
            </a:r>
          </a:p>
          <a:p>
            <a:pPr algn="l"/>
            <a:endParaRPr lang="fr-FR" sz="1800" dirty="0"/>
          </a:p>
          <a:p>
            <a:pPr algn="l"/>
            <a:r>
              <a:rPr lang="fr-FR" sz="1100" dirty="0"/>
              <a:t> </a:t>
            </a:r>
            <a:r>
              <a:rPr lang="fr-FR" sz="1100" dirty="0" err="1"/>
              <a:t>renderTasks</a:t>
            </a:r>
            <a:r>
              <a:rPr lang="fr-FR" sz="1100" dirty="0"/>
              <a:t>(); // rien changé → juste rafraîchir l’affichage</a:t>
            </a:r>
            <a:endParaRPr lang="fr-FR" sz="1800" dirty="0"/>
          </a:p>
          <a:p>
            <a:pPr marL="158750" indent="0" algn="l">
              <a:buNone/>
            </a:pPr>
            <a:endParaRPr lang="fr-FR" sz="1100" dirty="0"/>
          </a:p>
          <a:p>
            <a:pPr algn="l"/>
            <a:r>
              <a:rPr lang="fr-FR" sz="1800" b="1" dirty="0"/>
              <a:t>L’événement </a:t>
            </a:r>
            <a:r>
              <a:rPr lang="fr-FR" sz="1800" b="1" dirty="0" err="1"/>
              <a:t>blur</a:t>
            </a:r>
            <a:r>
              <a:rPr lang="fr-FR" sz="1800" b="1" dirty="0"/>
              <a:t> se déclenche lorsqu’un élément perd le focus</a:t>
            </a:r>
            <a:r>
              <a:rPr lang="fr-FR" sz="1200" b="1" dirty="0"/>
              <a:t>,</a:t>
            </a:r>
            <a:r>
              <a:rPr lang="fr-FR" sz="1200" dirty="0"/>
              <a:t>{ c’est-à-dire quand l’utilisateur clique ailleurs ou appuie sur Tab pour sortir du champ.</a:t>
            </a:r>
          </a:p>
          <a:p>
            <a:pPr marL="158750" indent="0" algn="l">
              <a:buNone/>
            </a:pPr>
            <a:r>
              <a:rPr lang="fr-FR" sz="1200" dirty="0"/>
              <a:t>C-à-d:</a:t>
            </a:r>
          </a:p>
          <a:p>
            <a:pPr marL="158750" indent="0" algn="l">
              <a:buNone/>
            </a:pPr>
            <a:r>
              <a:rPr lang="fr-FR" sz="1200" dirty="0"/>
              <a:t>Quand l’utilisateur sort du champ de saisie (editInput), on appelle la fonction </a:t>
            </a:r>
            <a:r>
              <a:rPr lang="fr-FR" sz="1200" dirty="0" err="1"/>
              <a:t>saveEdit</a:t>
            </a:r>
            <a:r>
              <a:rPr lang="fr-FR" sz="1200" dirty="0"/>
              <a:t>() pour enregistrer les modifications de texte (s’il y en a).}</a:t>
            </a:r>
          </a:p>
          <a:p>
            <a:pPr algn="l"/>
            <a:endParaRPr lang="fr-FR" sz="1800" dirty="0"/>
          </a:p>
          <a:p>
            <a:pPr algn="l"/>
            <a:r>
              <a:rPr lang="fr-FR" sz="1800" b="1" dirty="0"/>
              <a:t>Sinon avec le </a:t>
            </a:r>
            <a:r>
              <a:rPr lang="fr-FR" sz="1800" b="1" dirty="0" err="1"/>
              <a:t>boutton</a:t>
            </a:r>
            <a:r>
              <a:rPr lang="fr-FR" sz="1800" b="1" dirty="0"/>
              <a:t> entrer </a:t>
            </a:r>
          </a:p>
          <a:p>
            <a:pPr algn="l"/>
            <a:endParaRPr lang="fr-FR" sz="1800" dirty="0"/>
          </a:p>
          <a:p>
            <a:pPr algn="l"/>
            <a:endParaRPr lang="fr-FR" sz="1800" dirty="0"/>
          </a:p>
          <a:p>
            <a:pPr algn="l"/>
            <a:endParaRPr lang="fr-FR" sz="1800" b="0" i="0" u="none" strike="noStrike" baseline="0" dirty="0">
              <a:solidFill>
                <a:srgbClr val="404040"/>
              </a:solidFill>
              <a:latin typeface="Century Gothic" panose="020B0502020202020204" pitchFamily="34" charset="0"/>
            </a:endParaRPr>
          </a:p>
          <a:p>
            <a:pPr marL="158750" indent="0" algn="l">
              <a:buNone/>
            </a:pPr>
            <a:endParaRPr lang="fr-FR" sz="1800" b="0" i="0" u="none" strike="noStrike" baseline="0" dirty="0">
              <a:solidFill>
                <a:srgbClr val="404040"/>
              </a:solidFill>
              <a:latin typeface="Century Gothic" panose="020B0502020202020204" pitchFamily="34" charset="0"/>
            </a:endParaRPr>
          </a:p>
          <a:p>
            <a:pPr algn="l"/>
            <a:endParaRPr lang="fr-FR" sz="1800" b="0" i="0" u="none" strike="noStrike" baseline="0" dirty="0">
              <a:solidFill>
                <a:srgbClr val="404040"/>
              </a:solidFill>
              <a:latin typeface="Century Gothic" panose="020B0502020202020204" pitchFamily="34" charset="0"/>
            </a:endParaRPr>
          </a:p>
          <a:p>
            <a:pPr algn="l"/>
            <a:r>
              <a:rPr lang="fr-FR" sz="3200" dirty="0"/>
              <a:t>Comment?=&gt;Remonte dans le DOM pour trouver la tâche parente.</a:t>
            </a:r>
            <a:endParaRPr lang="fr-FR" sz="1800" b="0" i="0" u="none" strike="noStrike" baseline="0" dirty="0">
              <a:solidFill>
                <a:srgbClr val="404040"/>
              </a:solidFill>
              <a:latin typeface="Century Gothic" panose="020B0502020202020204" pitchFamily="34" charset="0"/>
            </a:endParaRPr>
          </a:p>
          <a:p>
            <a:pPr marL="158750" indent="0" algn="l">
              <a:buNone/>
            </a:pPr>
            <a:r>
              <a:rPr lang="fr-FR" sz="3200" dirty="0"/>
              <a:t>                    Récupère l'ID stocké dans data-id</a:t>
            </a:r>
          </a:p>
          <a:p>
            <a:pPr marL="158750" indent="0" algn="l">
              <a:buNone/>
            </a:pPr>
            <a:r>
              <a:rPr lang="fr-FR" sz="3200" dirty="0"/>
              <a:t>	Cherche la tâche dans le tableau.</a:t>
            </a:r>
          </a:p>
          <a:p>
            <a:pPr marL="158750" indent="0" algn="l">
              <a:buNone/>
            </a:pPr>
            <a:r>
              <a:rPr lang="fr-FR" sz="3200" dirty="0"/>
              <a:t>	Remplace le texte par un &lt;input&gt; pour l'édition.</a:t>
            </a:r>
          </a:p>
          <a:p>
            <a:pPr marL="158750" indent="0" algn="l">
              <a:buNone/>
            </a:pPr>
            <a:r>
              <a:rPr lang="fr-FR" sz="3200" dirty="0"/>
              <a:t>	Focus automatique sur le champ.</a:t>
            </a:r>
          </a:p>
          <a:p>
            <a:pPr marL="158750" indent="0" algn="l">
              <a:buNone/>
            </a:pPr>
            <a:endParaRPr lang="fr-FR" sz="1800" b="0" i="0" u="none" strike="noStrike" baseline="0" dirty="0">
              <a:solidFill>
                <a:srgbClr val="40404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339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229900" y="-1350050"/>
            <a:ext cx="12172482" cy="6222124"/>
            <a:chOff x="-2229900" y="-1350050"/>
            <a:chExt cx="12172482" cy="6222124"/>
          </a:xfrm>
        </p:grpSpPr>
        <p:pic>
          <p:nvPicPr>
            <p:cNvPr id="10" name="Google Shape;10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229900" y="-1350050"/>
              <a:ext cx="4767826" cy="4765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59484" y="1590600"/>
              <a:ext cx="3283098" cy="32814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5100" y="892450"/>
            <a:ext cx="6194700" cy="21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09125" y="3715500"/>
            <a:ext cx="4319700" cy="5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/>
          </a:blip>
          <a:srcRect l="19" r="29"/>
          <a:stretch/>
        </p:blipFill>
        <p:spPr>
          <a:xfrm>
            <a:off x="5641300" y="-1752850"/>
            <a:ext cx="514350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720000" y="3140813"/>
            <a:ext cx="2336400" cy="40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2"/>
          </p:nvPr>
        </p:nvSpPr>
        <p:spPr>
          <a:xfrm>
            <a:off x="720000" y="4076301"/>
            <a:ext cx="2336400" cy="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3"/>
          </p:nvPr>
        </p:nvSpPr>
        <p:spPr>
          <a:xfrm>
            <a:off x="3403800" y="4076301"/>
            <a:ext cx="2336400" cy="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4"/>
          </p:nvPr>
        </p:nvSpPr>
        <p:spPr>
          <a:xfrm>
            <a:off x="6087600" y="4076301"/>
            <a:ext cx="2336400" cy="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5"/>
          </p:nvPr>
        </p:nvSpPr>
        <p:spPr>
          <a:xfrm>
            <a:off x="3403800" y="3140813"/>
            <a:ext cx="2336400" cy="40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6"/>
          </p:nvPr>
        </p:nvSpPr>
        <p:spPr>
          <a:xfrm>
            <a:off x="6087600" y="3140813"/>
            <a:ext cx="2336400" cy="40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7"/>
          </p:nvPr>
        </p:nvSpPr>
        <p:spPr>
          <a:xfrm>
            <a:off x="720000" y="3544089"/>
            <a:ext cx="23364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8"/>
          </p:nvPr>
        </p:nvSpPr>
        <p:spPr>
          <a:xfrm>
            <a:off x="3403800" y="3544089"/>
            <a:ext cx="23364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9"/>
          </p:nvPr>
        </p:nvSpPr>
        <p:spPr>
          <a:xfrm>
            <a:off x="6087600" y="3544089"/>
            <a:ext cx="23364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21"/>
          <p:cNvGrpSpPr/>
          <p:nvPr/>
        </p:nvGrpSpPr>
        <p:grpSpPr>
          <a:xfrm>
            <a:off x="-624100" y="-2020600"/>
            <a:ext cx="11368548" cy="8125672"/>
            <a:chOff x="-624100" y="-2020600"/>
            <a:chExt cx="11368548" cy="8125672"/>
          </a:xfrm>
        </p:grpSpPr>
        <p:pic>
          <p:nvPicPr>
            <p:cNvPr id="131" name="Google Shape;131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718871" y="-2020600"/>
              <a:ext cx="5025577" cy="5023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624100" y="3111949"/>
              <a:ext cx="2994601" cy="29931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2"/>
          <p:cNvPicPr preferRelativeResize="0"/>
          <p:nvPr/>
        </p:nvPicPr>
        <p:blipFill rotWithShape="1">
          <a:blip r:embed="rId2">
            <a:alphaModFix/>
          </a:blip>
          <a:srcRect l="19" r="29"/>
          <a:stretch/>
        </p:blipFill>
        <p:spPr>
          <a:xfrm>
            <a:off x="-2355225" y="-1761350"/>
            <a:ext cx="514350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/>
          <p:nvPr/>
        </p:nvSpPr>
        <p:spPr>
          <a:xfrm>
            <a:off x="7530075" y="4828025"/>
            <a:ext cx="1858500" cy="1920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1428900" y="1940800"/>
            <a:ext cx="2352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1428900" y="3114425"/>
            <a:ext cx="2352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1428900" y="2297500"/>
            <a:ext cx="23520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4"/>
          </p:nvPr>
        </p:nvSpPr>
        <p:spPr>
          <a:xfrm>
            <a:off x="1428900" y="3471125"/>
            <a:ext cx="23520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46950" y="-1329987"/>
            <a:ext cx="3822843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-288025" y="4704600"/>
            <a:ext cx="1913400" cy="274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9"/>
          <p:cNvGrpSpPr/>
          <p:nvPr/>
        </p:nvGrpSpPr>
        <p:grpSpPr>
          <a:xfrm>
            <a:off x="-896875" y="-615700"/>
            <a:ext cx="10278626" cy="6421102"/>
            <a:chOff x="-896875" y="-615700"/>
            <a:chExt cx="10278626" cy="6421102"/>
          </a:xfrm>
        </p:grpSpPr>
        <p:pic>
          <p:nvPicPr>
            <p:cNvPr id="41" name="Google Shape;41;p9"/>
            <p:cNvPicPr preferRelativeResize="0"/>
            <p:nvPr/>
          </p:nvPicPr>
          <p:blipFill>
            <a:blip r:embed="rId2">
              <a:alphaModFix amt="65000"/>
            </a:blip>
            <a:stretch>
              <a:fillRect/>
            </a:stretch>
          </p:blipFill>
          <p:spPr>
            <a:xfrm>
              <a:off x="6475475" y="2900550"/>
              <a:ext cx="2906276" cy="290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Google Shape;42;p9"/>
            <p:cNvPicPr preferRelativeResize="0"/>
            <p:nvPr/>
          </p:nvPicPr>
          <p:blipFill>
            <a:blip r:embed="rId3">
              <a:alphaModFix amt="65000"/>
            </a:blip>
            <a:stretch>
              <a:fillRect/>
            </a:stretch>
          </p:blipFill>
          <p:spPr>
            <a:xfrm>
              <a:off x="-896875" y="-615700"/>
              <a:ext cx="2906276" cy="290483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2241400" y="1352525"/>
            <a:ext cx="4791600" cy="56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2241500" y="2372050"/>
            <a:ext cx="4620900" cy="125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0" r:id="rId10"/>
    <p:sldLayoutId id="2147483667" r:id="rId11"/>
    <p:sldLayoutId id="2147483668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>
            <a:spLocks noGrp="1"/>
          </p:cNvSpPr>
          <p:nvPr>
            <p:ph type="ctrTitle"/>
          </p:nvPr>
        </p:nvSpPr>
        <p:spPr>
          <a:xfrm>
            <a:off x="715100" y="892450"/>
            <a:ext cx="3856900" cy="212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/>
              <a:t>To</a:t>
            </a:r>
            <a:r>
              <a:rPr lang="fr-FR" sz="5500" dirty="0"/>
              <a:t>-Do List</a:t>
            </a:r>
            <a:r>
              <a:rPr lang="en" sz="5500" dirty="0"/>
              <a:t> </a:t>
            </a:r>
            <a:r>
              <a:rPr lang="en" sz="4500" i="1" dirty="0"/>
              <a:t>Présentation</a:t>
            </a:r>
            <a:endParaRPr sz="4500" i="1" dirty="0"/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1"/>
          </p:nvPr>
        </p:nvSpPr>
        <p:spPr>
          <a:xfrm>
            <a:off x="4882103" y="3657603"/>
            <a:ext cx="2902668" cy="5934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Fatiha Imahoui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Asmaa Ksaimi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Fatima-ezzahra Bahoumi</a:t>
            </a:r>
            <a:endParaRPr sz="1600" dirty="0"/>
          </a:p>
        </p:txBody>
      </p:sp>
      <p:cxnSp>
        <p:nvCxnSpPr>
          <p:cNvPr id="148" name="Google Shape;148;p26"/>
          <p:cNvCxnSpPr/>
          <p:nvPr/>
        </p:nvCxnSpPr>
        <p:spPr>
          <a:xfrm>
            <a:off x="4974300" y="3492175"/>
            <a:ext cx="3451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36AC18A-CA45-FA9C-D60E-1207E3465D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784" t="7361" r="6784" b="7917"/>
          <a:stretch/>
        </p:blipFill>
        <p:spPr>
          <a:xfrm>
            <a:off x="3757613" y="392906"/>
            <a:ext cx="5200650" cy="435768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7BB4D6C-94A2-B7B2-009C-BF634BFFBF1B}"/>
              </a:ext>
            </a:extLst>
          </p:cNvPr>
          <p:cNvSpPr txBox="1"/>
          <p:nvPr/>
        </p:nvSpPr>
        <p:spPr>
          <a:xfrm>
            <a:off x="478632" y="1786920"/>
            <a:ext cx="3086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latin typeface="Montserrat" panose="00000500000000000000" pitchFamily="2" charset="0"/>
              </a:rPr>
              <a:t>Afficher les taches à l'écran:</a:t>
            </a:r>
          </a:p>
          <a:p>
            <a:endParaRPr lang="fr-FR" sz="1200" b="1" dirty="0">
              <a:latin typeface="Montserrat" panose="00000500000000000000" pitchFamily="2" charset="0"/>
            </a:endParaRPr>
          </a:p>
          <a:p>
            <a:r>
              <a:rPr lang="fr-FR" sz="1200" dirty="0">
                <a:latin typeface="Montserrat" panose="00000500000000000000" pitchFamily="2" charset="0"/>
              </a:rPr>
              <a:t>Vide la liste HTML.</a:t>
            </a:r>
          </a:p>
          <a:p>
            <a:endParaRPr lang="fr-FR" sz="1200" dirty="0">
              <a:latin typeface="Montserrat" panose="00000500000000000000" pitchFamily="2" charset="0"/>
            </a:endParaRPr>
          </a:p>
          <a:p>
            <a:r>
              <a:rPr lang="fr-FR" sz="1200" dirty="0">
                <a:latin typeface="Montserrat" panose="00000500000000000000" pitchFamily="2" charset="0"/>
              </a:rPr>
              <a:t>Applique le filtre choisi : all / active/ </a:t>
            </a:r>
            <a:r>
              <a:rPr lang="fr-FR" sz="1200" dirty="0" err="1">
                <a:latin typeface="Montserrat" panose="00000500000000000000" pitchFamily="2" charset="0"/>
              </a:rPr>
              <a:t>completed</a:t>
            </a:r>
            <a:r>
              <a:rPr lang="fr-FR" sz="1200" dirty="0">
                <a:latin typeface="Montserrat" panose="00000500000000000000" pitchFamily="2" charset="0"/>
              </a:rPr>
              <a:t>.</a:t>
            </a:r>
          </a:p>
          <a:p>
            <a:endParaRPr lang="fr-FR" sz="1200" dirty="0">
              <a:latin typeface="Montserrat" panose="00000500000000000000" pitchFamily="2" charset="0"/>
            </a:endParaRPr>
          </a:p>
          <a:p>
            <a:r>
              <a:rPr lang="fr-FR" sz="1200" dirty="0">
                <a:latin typeface="Montserrat" panose="00000500000000000000" pitchFamily="2" charset="0"/>
              </a:rPr>
              <a:t>Si la liste est vide, affiche un message adapté au filtre sélectionné.</a:t>
            </a:r>
          </a:p>
        </p:txBody>
      </p:sp>
    </p:spTree>
    <p:extLst>
      <p:ext uri="{BB962C8B-B14F-4D97-AF65-F5344CB8AC3E}">
        <p14:creationId xmlns:p14="http://schemas.microsoft.com/office/powerpoint/2010/main" val="140135799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98E07FD2-1166-789D-EA4F-099EA17994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78" t="9013" r="5156" b="9446"/>
          <a:stretch/>
        </p:blipFill>
        <p:spPr>
          <a:xfrm>
            <a:off x="576873" y="750094"/>
            <a:ext cx="7990254" cy="392906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C652853-ECAE-D746-FBEC-2536B96F38F7}"/>
              </a:ext>
            </a:extLst>
          </p:cNvPr>
          <p:cNvSpPr txBox="1"/>
          <p:nvPr/>
        </p:nvSpPr>
        <p:spPr>
          <a:xfrm>
            <a:off x="85724" y="318148"/>
            <a:ext cx="923686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fr-FR" altLang="fr-FR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Crée dynamiquement un élément li pour chaque tache, avec </a:t>
            </a:r>
            <a:r>
              <a:rPr kumimoji="0" lang="fr-FR" altLang="fr-FR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checkbox</a:t>
            </a:r>
            <a:r>
              <a:rPr kumimoji="0" lang="fr-FR" altLang="fr-FR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, texte, bouton éditer et supprimer. </a:t>
            </a:r>
          </a:p>
        </p:txBody>
      </p:sp>
    </p:spTree>
    <p:extLst>
      <p:ext uri="{BB962C8B-B14F-4D97-AF65-F5344CB8AC3E}">
        <p14:creationId xmlns:p14="http://schemas.microsoft.com/office/powerpoint/2010/main" val="671064566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49DBF43-2D1F-1BBC-AF82-8167110D0C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04" t="9104" r="6211" b="9827"/>
          <a:stretch/>
        </p:blipFill>
        <p:spPr>
          <a:xfrm>
            <a:off x="2971796" y="271461"/>
            <a:ext cx="5886452" cy="443627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F6CCD04-1082-5C9A-76BF-40F8C1588BAA}"/>
              </a:ext>
            </a:extLst>
          </p:cNvPr>
          <p:cNvSpPr txBox="1"/>
          <p:nvPr/>
        </p:nvSpPr>
        <p:spPr>
          <a:xfrm>
            <a:off x="292886" y="1543183"/>
            <a:ext cx="282893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>
                <a:latin typeface="Montserrat" panose="00000500000000000000" pitchFamily="2" charset="0"/>
              </a:rPr>
              <a:t>Ajout des événements:</a:t>
            </a:r>
          </a:p>
          <a:p>
            <a:endParaRPr lang="fr-FR" sz="1300" b="1" dirty="0">
              <a:latin typeface="Montserrat" panose="00000500000000000000" pitchFamily="2" charset="0"/>
            </a:endParaRPr>
          </a:p>
          <a:p>
            <a:r>
              <a:rPr lang="fr-FR" sz="1300" dirty="0">
                <a:latin typeface="Montserrat" panose="00000500000000000000" pitchFamily="2" charset="0"/>
              </a:rPr>
              <a:t>Gère le clic sur la case à cocher pour marquer terminé/non terminé.</a:t>
            </a:r>
          </a:p>
          <a:p>
            <a:endParaRPr lang="fr-FR" sz="1300" dirty="0">
              <a:latin typeface="Montserrat" panose="00000500000000000000" pitchFamily="2" charset="0"/>
            </a:endParaRPr>
          </a:p>
          <a:p>
            <a:r>
              <a:rPr lang="fr-FR" sz="1300" dirty="0">
                <a:latin typeface="Montserrat" panose="00000500000000000000" pitchFamily="2" charset="0"/>
              </a:rPr>
              <a:t>Supprime la tache correspondante.</a:t>
            </a:r>
          </a:p>
          <a:p>
            <a:endParaRPr lang="fr-FR" sz="1300" dirty="0">
              <a:latin typeface="Montserrat" panose="00000500000000000000" pitchFamily="2" charset="0"/>
            </a:endParaRPr>
          </a:p>
          <a:p>
            <a:r>
              <a:rPr lang="fr-FR" sz="1300" dirty="0">
                <a:latin typeface="Montserrat" panose="00000500000000000000" pitchFamily="2" charset="0"/>
              </a:rPr>
              <a:t>Active l’édition </a:t>
            </a:r>
            <a:r>
              <a:rPr lang="fr-FR" sz="1300" dirty="0" err="1">
                <a:latin typeface="Montserrat" panose="00000500000000000000" pitchFamily="2" charset="0"/>
              </a:rPr>
              <a:t>inline</a:t>
            </a:r>
            <a:r>
              <a:rPr lang="fr-FR" sz="1300" dirty="0">
                <a:latin typeface="Montserrat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887826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2CFF672-D00E-A71B-1527-7F1A685031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76" t="10811" r="6376" b="11655"/>
          <a:stretch/>
        </p:blipFill>
        <p:spPr>
          <a:xfrm>
            <a:off x="2871786" y="817959"/>
            <a:ext cx="6029324" cy="350758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F5C0BD4-23B3-47AC-24C7-69ED6F7F1594}"/>
              </a:ext>
            </a:extLst>
          </p:cNvPr>
          <p:cNvSpPr txBox="1"/>
          <p:nvPr/>
        </p:nvSpPr>
        <p:spPr>
          <a:xfrm>
            <a:off x="364333" y="1825391"/>
            <a:ext cx="263604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>
                <a:latin typeface="Montserrat" panose="00000500000000000000" pitchFamily="2" charset="0"/>
              </a:rPr>
              <a:t>Marquer terminé:</a:t>
            </a:r>
          </a:p>
          <a:p>
            <a:r>
              <a:rPr kumimoji="0" lang="fr-FR" altLang="fr-FR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Inverse l’état de la tache (</a:t>
            </a:r>
            <a:r>
              <a:rPr kumimoji="0" lang="fr-FR" altLang="fr-FR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completed</a:t>
            </a:r>
            <a:r>
              <a:rPr kumimoji="0" lang="fr-FR" altLang="fr-FR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), puis met à jour l’affichage. </a:t>
            </a:r>
          </a:p>
          <a:p>
            <a:endParaRPr kumimoji="0" lang="fr-FR" altLang="fr-FR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r>
              <a:rPr lang="fr-FR" sz="1300" b="1" dirty="0">
                <a:latin typeface="Montserrat" panose="00000500000000000000" pitchFamily="2" charset="0"/>
              </a:rPr>
              <a:t>Supprimer tache:</a:t>
            </a:r>
          </a:p>
          <a:p>
            <a:r>
              <a:rPr lang="fr-FR" sz="1300" dirty="0">
                <a:latin typeface="Montserrat" panose="00000500000000000000" pitchFamily="2" charset="0"/>
              </a:rPr>
              <a:t>Supprime une tache selon son ID.</a:t>
            </a:r>
          </a:p>
        </p:txBody>
      </p:sp>
    </p:spTree>
    <p:extLst>
      <p:ext uri="{BB962C8B-B14F-4D97-AF65-F5344CB8AC3E}">
        <p14:creationId xmlns:p14="http://schemas.microsoft.com/office/powerpoint/2010/main" val="2295419954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B24B3BC-C01D-9D6B-1090-0C7677FE9B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498" t="6666" r="6373" b="7222"/>
          <a:stretch/>
        </p:blipFill>
        <p:spPr>
          <a:xfrm>
            <a:off x="3429000" y="211667"/>
            <a:ext cx="5479253" cy="457464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C2C4623-B60B-35C8-839B-0B34174F9233}"/>
              </a:ext>
            </a:extLst>
          </p:cNvPr>
          <p:cNvSpPr txBox="1"/>
          <p:nvPr/>
        </p:nvSpPr>
        <p:spPr>
          <a:xfrm>
            <a:off x="511704" y="1625336"/>
            <a:ext cx="305038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>
                <a:latin typeface="Montserrat" panose="00000500000000000000" pitchFamily="2" charset="0"/>
              </a:rPr>
              <a:t>Modifier tache:</a:t>
            </a:r>
          </a:p>
          <a:p>
            <a:endParaRPr lang="fr-FR" sz="1300" b="1" dirty="0">
              <a:latin typeface="Montserrat" panose="00000500000000000000" pitchFamily="2" charset="0"/>
            </a:endParaRPr>
          </a:p>
          <a:p>
            <a:r>
              <a:rPr kumimoji="0" lang="fr-FR" altLang="fr-FR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Transforme le texte de la tache en input modifiable avec bouton "Save". </a:t>
            </a:r>
          </a:p>
          <a:p>
            <a:endParaRPr kumimoji="0" lang="fr-FR" altLang="fr-FR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r>
              <a:rPr kumimoji="0" lang="fr-FR" altLang="fr-FR" sz="13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save</a:t>
            </a:r>
            <a:r>
              <a:rPr lang="fr-FR" altLang="fr-FR" sz="1300" i="1" dirty="0" err="1">
                <a:solidFill>
                  <a:schemeClr val="tx1"/>
                </a:solidFill>
                <a:latin typeface="Montserrat" panose="00000500000000000000" pitchFamily="2" charset="0"/>
              </a:rPr>
              <a:t>Edit</a:t>
            </a:r>
            <a:r>
              <a:rPr lang="fr-FR" altLang="fr-FR" sz="1300" i="1" dirty="0">
                <a:solidFill>
                  <a:schemeClr val="tx1"/>
                </a:solidFill>
                <a:latin typeface="Montserrat" panose="00000500000000000000" pitchFamily="2" charset="0"/>
              </a:rPr>
              <a:t>():</a:t>
            </a:r>
            <a:endParaRPr kumimoji="0" lang="fr-FR" altLang="fr-FR" sz="13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r>
              <a:rPr lang="fr-FR" sz="1300" dirty="0">
                <a:latin typeface="Montserrat" panose="00000500000000000000" pitchFamily="2" charset="0"/>
              </a:rPr>
              <a:t>Si le texte est modifié, on sauvegarde. Sinon, on restaure l’affichage.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342BC25-EEE6-BAC3-A4D4-A6F1B565D30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813" t="57860" r="62036" b="32417"/>
          <a:stretch/>
        </p:blipFill>
        <p:spPr>
          <a:xfrm>
            <a:off x="6426200" y="972088"/>
            <a:ext cx="1492250" cy="12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71424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C9532DC-18B8-2F6E-7899-DAB56C669C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17" t="6111" r="6580" b="6667"/>
          <a:stretch/>
        </p:blipFill>
        <p:spPr>
          <a:xfrm>
            <a:off x="3736176" y="221456"/>
            <a:ext cx="5107781" cy="459343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3141500-1394-93C0-D808-96092F8E9AA8}"/>
              </a:ext>
            </a:extLst>
          </p:cNvPr>
          <p:cNvSpPr txBox="1"/>
          <p:nvPr/>
        </p:nvSpPr>
        <p:spPr>
          <a:xfrm>
            <a:off x="300043" y="825118"/>
            <a:ext cx="3299091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>
                <a:latin typeface="Montserrat" panose="00000500000000000000" pitchFamily="2" charset="0"/>
              </a:rPr>
              <a:t>Nettoyer les taches complétées:</a:t>
            </a:r>
          </a:p>
          <a:p>
            <a:r>
              <a:rPr lang="fr-FR" sz="1300" dirty="0">
                <a:latin typeface="Montserrat" panose="00000500000000000000" pitchFamily="2" charset="0"/>
              </a:rPr>
              <a:t>Supprime toutes les taches cochées en utilisant </a:t>
            </a:r>
            <a:r>
              <a:rPr lang="fr-FR" sz="1300" dirty="0" err="1">
                <a:latin typeface="Montserrat" panose="00000500000000000000" pitchFamily="2" charset="0"/>
              </a:rPr>
              <a:t>filter</a:t>
            </a:r>
            <a:r>
              <a:rPr lang="fr-FR" sz="1300" dirty="0">
                <a:latin typeface="Montserrat" panose="00000500000000000000" pitchFamily="2" charset="0"/>
              </a:rPr>
              <a:t>() qui garde uniquement les tâches non complétées.</a:t>
            </a:r>
          </a:p>
          <a:p>
            <a:endParaRPr lang="fr-FR" sz="1300" dirty="0">
              <a:latin typeface="Montserrat" panose="00000500000000000000" pitchFamily="2" charset="0"/>
            </a:endParaRPr>
          </a:p>
          <a:p>
            <a:r>
              <a:rPr lang="fr-FR" sz="1300" b="1" dirty="0">
                <a:latin typeface="Montserrat" panose="00000500000000000000" pitchFamily="2" charset="0"/>
              </a:rPr>
              <a:t>Compteur de taches restantes:</a:t>
            </a:r>
          </a:p>
          <a:p>
            <a:r>
              <a:rPr lang="fr-FR" sz="1300" dirty="0">
                <a:latin typeface="Montserrat" panose="00000500000000000000" pitchFamily="2" charset="0"/>
              </a:rPr>
              <a:t>Affiche le nombre de taches non terminées et applique un effet d’animation temporaire ‘pulse’.</a:t>
            </a:r>
          </a:p>
          <a:p>
            <a:r>
              <a:rPr lang="fr-FR" sz="1300" dirty="0">
                <a:latin typeface="Montserrat" panose="00000500000000000000" pitchFamily="2" charset="0"/>
              </a:rPr>
              <a:t>On vérifie que les trois éléments existent si oui on met à jour leur contenu texte avec leur valeur.</a:t>
            </a:r>
          </a:p>
          <a:p>
            <a:endParaRPr lang="fr-FR" sz="1300" dirty="0">
              <a:latin typeface="Montserrat" panose="00000500000000000000" pitchFamily="2" charset="0"/>
            </a:endParaRPr>
          </a:p>
          <a:p>
            <a:r>
              <a:rPr lang="fr-FR" sz="1300" b="1" dirty="0">
                <a:latin typeface="Montserrat" panose="00000500000000000000" pitchFamily="2" charset="0"/>
              </a:rPr>
              <a:t>Sauvegarde dans le navigateur:</a:t>
            </a:r>
          </a:p>
          <a:p>
            <a:r>
              <a:rPr kumimoji="0" lang="fr-FR" altLang="fr-FR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Enregistre la liste de taches dans localStorage. </a:t>
            </a:r>
          </a:p>
        </p:txBody>
      </p:sp>
    </p:spTree>
    <p:extLst>
      <p:ext uri="{BB962C8B-B14F-4D97-AF65-F5344CB8AC3E}">
        <p14:creationId xmlns:p14="http://schemas.microsoft.com/office/powerpoint/2010/main" val="2186939572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C84174C5-89F4-CFB9-10A0-EBB0D22363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4393" y="1515369"/>
            <a:ext cx="7415213" cy="2678014"/>
          </a:xfrm>
        </p:spPr>
        <p:txBody>
          <a:bodyPr/>
          <a:lstStyle/>
          <a:p>
            <a:r>
              <a:rPr lang="fr-FR" sz="1800" dirty="0">
                <a:latin typeface="Playfair Display" panose="00000500000000000000" pitchFamily="2" charset="0"/>
              </a:rPr>
              <a:t>      </a:t>
            </a:r>
            <a:r>
              <a:rPr lang="fr-FR" sz="1800" dirty="0">
                <a:latin typeface="Montserrat" panose="00000500000000000000" pitchFamily="2" charset="0"/>
              </a:rPr>
              <a:t>Ce mini-projet nous a permis de créer une application web complète en utilisant HTML, CSS et JavaScript. Nous avons appris à travailler en équipe, à organiser notre code et à appliquer nos connaissances pour développer une interface utile et interactive. Ce travail a renforcé nos compétences et notre esprit de collaboration.</a:t>
            </a:r>
          </a:p>
        </p:txBody>
      </p:sp>
      <p:sp>
        <p:nvSpPr>
          <p:cNvPr id="5" name="Google Shape;163;p28">
            <a:extLst>
              <a:ext uri="{FF2B5EF4-FFF2-40B4-BE49-F238E27FC236}">
                <a16:creationId xmlns:a16="http://schemas.microsoft.com/office/drawing/2014/main" id="{DE83D79E-6349-EB9B-1C41-76BF5B12A7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41500" y="597341"/>
            <a:ext cx="4791600" cy="56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Enfin,</a:t>
            </a:r>
            <a:endParaRPr dirty="0"/>
          </a:p>
        </p:txBody>
      </p:sp>
      <p:cxnSp>
        <p:nvCxnSpPr>
          <p:cNvPr id="6" name="Google Shape;164;p28">
            <a:extLst>
              <a:ext uri="{FF2B5EF4-FFF2-40B4-BE49-F238E27FC236}">
                <a16:creationId xmlns:a16="http://schemas.microsoft.com/office/drawing/2014/main" id="{63B3B01F-C3C1-CAA8-2DC9-DB5CBB37EC82}"/>
              </a:ext>
            </a:extLst>
          </p:cNvPr>
          <p:cNvCxnSpPr/>
          <p:nvPr/>
        </p:nvCxnSpPr>
        <p:spPr>
          <a:xfrm>
            <a:off x="2241500" y="1369713"/>
            <a:ext cx="4791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2281262018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2" name="Google Shape;682;p46"/>
          <p:cNvGrpSpPr/>
          <p:nvPr/>
        </p:nvGrpSpPr>
        <p:grpSpPr>
          <a:xfrm>
            <a:off x="805350" y="2865850"/>
            <a:ext cx="2822100" cy="155700"/>
            <a:chOff x="764750" y="3312800"/>
            <a:chExt cx="2822100" cy="155700"/>
          </a:xfrm>
        </p:grpSpPr>
        <p:cxnSp>
          <p:nvCxnSpPr>
            <p:cNvPr id="683" name="Google Shape;683;p46"/>
            <p:cNvCxnSpPr/>
            <p:nvPr/>
          </p:nvCxnSpPr>
          <p:spPr>
            <a:xfrm>
              <a:off x="764750" y="3390650"/>
              <a:ext cx="2666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84" name="Google Shape;684;p46"/>
            <p:cNvSpPr/>
            <p:nvPr/>
          </p:nvSpPr>
          <p:spPr>
            <a:xfrm>
              <a:off x="3431150" y="3312800"/>
              <a:ext cx="155700" cy="1557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685" name="Google Shape;685;p46"/>
          <p:cNvPicPr preferRelativeResize="0"/>
          <p:nvPr/>
        </p:nvPicPr>
        <p:blipFill>
          <a:blip r:embed="rId3">
            <a:alphaModFix amt="58000"/>
          </a:blip>
          <a:stretch>
            <a:fillRect/>
          </a:stretch>
        </p:blipFill>
        <p:spPr>
          <a:xfrm>
            <a:off x="653125" y="2906450"/>
            <a:ext cx="1742649" cy="174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0963" y="3132850"/>
            <a:ext cx="3073412" cy="21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46"/>
          <p:cNvPicPr preferRelativeResize="0"/>
          <p:nvPr/>
        </p:nvPicPr>
        <p:blipFill rotWithShape="1">
          <a:blip r:embed="rId5">
            <a:alphaModFix/>
          </a:blip>
          <a:srcRect t="6112"/>
          <a:stretch/>
        </p:blipFill>
        <p:spPr>
          <a:xfrm>
            <a:off x="2060558" y="2491626"/>
            <a:ext cx="4466725" cy="3220751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46"/>
          <p:cNvSpPr/>
          <p:nvPr/>
        </p:nvSpPr>
        <p:spPr>
          <a:xfrm rot="2700000">
            <a:off x="4495372" y="3470192"/>
            <a:ext cx="270680" cy="270680"/>
          </a:xfrm>
          <a:prstGeom prst="star4">
            <a:avLst>
              <a:gd name="adj" fmla="val 708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9" name="Google Shape;689;p46"/>
          <p:cNvSpPr/>
          <p:nvPr/>
        </p:nvSpPr>
        <p:spPr>
          <a:xfrm rot="2700000">
            <a:off x="5258409" y="4022397"/>
            <a:ext cx="240558" cy="240558"/>
          </a:xfrm>
          <a:prstGeom prst="star4">
            <a:avLst>
              <a:gd name="adj" fmla="val 708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0" name="Google Shape;690;p46"/>
          <p:cNvPicPr preferRelativeResize="0"/>
          <p:nvPr/>
        </p:nvPicPr>
        <p:blipFill>
          <a:blip r:embed="rId6">
            <a:alphaModFix amt="79000"/>
          </a:blip>
          <a:stretch>
            <a:fillRect/>
          </a:stretch>
        </p:blipFill>
        <p:spPr>
          <a:xfrm rot="1463611">
            <a:off x="6216249" y="2462300"/>
            <a:ext cx="1794827" cy="1708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6"/>
          <p:cNvPicPr preferRelativeResize="0"/>
          <p:nvPr/>
        </p:nvPicPr>
        <p:blipFill>
          <a:blip r:embed="rId7">
            <a:alphaModFix amt="79000"/>
          </a:blip>
          <a:stretch>
            <a:fillRect/>
          </a:stretch>
        </p:blipFill>
        <p:spPr>
          <a:xfrm>
            <a:off x="6251669" y="3559563"/>
            <a:ext cx="2927759" cy="1742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2" name="Google Shape;692;p46"/>
          <p:cNvGrpSpPr/>
          <p:nvPr/>
        </p:nvGrpSpPr>
        <p:grpSpPr>
          <a:xfrm>
            <a:off x="6824308" y="3021562"/>
            <a:ext cx="507647" cy="507647"/>
            <a:chOff x="-352550" y="283400"/>
            <a:chExt cx="924675" cy="924675"/>
          </a:xfrm>
        </p:grpSpPr>
        <p:sp>
          <p:nvSpPr>
            <p:cNvPr id="693" name="Google Shape;693;p46"/>
            <p:cNvSpPr/>
            <p:nvPr/>
          </p:nvSpPr>
          <p:spPr>
            <a:xfrm>
              <a:off x="92100" y="283400"/>
              <a:ext cx="35400" cy="481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94" name="Google Shape;694;p46"/>
            <p:cNvSpPr/>
            <p:nvPr/>
          </p:nvSpPr>
          <p:spPr>
            <a:xfrm>
              <a:off x="92100" y="726275"/>
              <a:ext cx="35400" cy="481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95" name="Google Shape;695;p46"/>
            <p:cNvSpPr/>
            <p:nvPr/>
          </p:nvSpPr>
          <p:spPr>
            <a:xfrm rot="5400000">
              <a:off x="313525" y="490463"/>
              <a:ext cx="35400" cy="481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96" name="Google Shape;696;p46"/>
            <p:cNvSpPr/>
            <p:nvPr/>
          </p:nvSpPr>
          <p:spPr>
            <a:xfrm rot="5400000">
              <a:off x="-129350" y="490463"/>
              <a:ext cx="35400" cy="481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97" name="Google Shape;697;p46"/>
            <p:cNvSpPr/>
            <p:nvPr/>
          </p:nvSpPr>
          <p:spPr>
            <a:xfrm rot="2700000">
              <a:off x="248774" y="333818"/>
              <a:ext cx="35214" cy="48196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98" name="Google Shape;698;p46"/>
            <p:cNvSpPr/>
            <p:nvPr/>
          </p:nvSpPr>
          <p:spPr>
            <a:xfrm rot="2700000">
              <a:off x="-64386" y="646978"/>
              <a:ext cx="35214" cy="48196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99" name="Google Shape;699;p46"/>
            <p:cNvSpPr/>
            <p:nvPr/>
          </p:nvSpPr>
          <p:spPr>
            <a:xfrm rot="-2679165">
              <a:off x="-64205" y="333763"/>
              <a:ext cx="35002" cy="48217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00" name="Google Shape;700;p46"/>
            <p:cNvSpPr/>
            <p:nvPr/>
          </p:nvSpPr>
          <p:spPr>
            <a:xfrm rot="-2679165">
              <a:off x="248955" y="646923"/>
              <a:ext cx="35002" cy="48217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701" name="Google Shape;701;p46"/>
          <p:cNvGrpSpPr/>
          <p:nvPr/>
        </p:nvGrpSpPr>
        <p:grpSpPr>
          <a:xfrm>
            <a:off x="7810106" y="4062399"/>
            <a:ext cx="340188" cy="340188"/>
            <a:chOff x="-352550" y="283400"/>
            <a:chExt cx="924675" cy="924675"/>
          </a:xfrm>
        </p:grpSpPr>
        <p:sp>
          <p:nvSpPr>
            <p:cNvPr id="702" name="Google Shape;702;p46"/>
            <p:cNvSpPr/>
            <p:nvPr/>
          </p:nvSpPr>
          <p:spPr>
            <a:xfrm>
              <a:off x="92100" y="283400"/>
              <a:ext cx="35400" cy="481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03" name="Google Shape;703;p46"/>
            <p:cNvSpPr/>
            <p:nvPr/>
          </p:nvSpPr>
          <p:spPr>
            <a:xfrm>
              <a:off x="92100" y="726275"/>
              <a:ext cx="35400" cy="481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04" name="Google Shape;704;p46"/>
            <p:cNvSpPr/>
            <p:nvPr/>
          </p:nvSpPr>
          <p:spPr>
            <a:xfrm rot="5400000">
              <a:off x="313525" y="490463"/>
              <a:ext cx="35400" cy="481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05" name="Google Shape;705;p46"/>
            <p:cNvSpPr/>
            <p:nvPr/>
          </p:nvSpPr>
          <p:spPr>
            <a:xfrm rot="5400000">
              <a:off x="-129350" y="490463"/>
              <a:ext cx="35400" cy="481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06" name="Google Shape;706;p46"/>
            <p:cNvSpPr/>
            <p:nvPr/>
          </p:nvSpPr>
          <p:spPr>
            <a:xfrm rot="2700000">
              <a:off x="248774" y="333818"/>
              <a:ext cx="35214" cy="48196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07" name="Google Shape;707;p46"/>
            <p:cNvSpPr/>
            <p:nvPr/>
          </p:nvSpPr>
          <p:spPr>
            <a:xfrm rot="2700000">
              <a:off x="-64386" y="646978"/>
              <a:ext cx="35214" cy="48196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08" name="Google Shape;708;p46"/>
            <p:cNvSpPr/>
            <p:nvPr/>
          </p:nvSpPr>
          <p:spPr>
            <a:xfrm rot="-2679165">
              <a:off x="-64205" y="333763"/>
              <a:ext cx="35002" cy="48217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09" name="Google Shape;709;p46"/>
            <p:cNvSpPr/>
            <p:nvPr/>
          </p:nvSpPr>
          <p:spPr>
            <a:xfrm rot="-2679165">
              <a:off x="248955" y="646923"/>
              <a:ext cx="35002" cy="48217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" name="Google Shape;660;p45">
            <a:extLst>
              <a:ext uri="{FF2B5EF4-FFF2-40B4-BE49-F238E27FC236}">
                <a16:creationId xmlns:a16="http://schemas.microsoft.com/office/drawing/2014/main" id="{43FF160E-370A-9796-272E-274A300E1D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38" y="5400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000" dirty="0"/>
              <a:t>Merci</a:t>
            </a:r>
          </a:p>
        </p:txBody>
      </p:sp>
      <p:cxnSp>
        <p:nvCxnSpPr>
          <p:cNvPr id="5" name="Google Shape;675;p45">
            <a:extLst>
              <a:ext uri="{FF2B5EF4-FFF2-40B4-BE49-F238E27FC236}">
                <a16:creationId xmlns:a16="http://schemas.microsoft.com/office/drawing/2014/main" id="{D684F2B4-F401-7BF5-5F4A-63EA377D6401}"/>
              </a:ext>
            </a:extLst>
          </p:cNvPr>
          <p:cNvCxnSpPr/>
          <p:nvPr/>
        </p:nvCxnSpPr>
        <p:spPr>
          <a:xfrm>
            <a:off x="3187625" y="3492175"/>
            <a:ext cx="5238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" name="Google Shape;660;p45">
            <a:extLst>
              <a:ext uri="{FF2B5EF4-FFF2-40B4-BE49-F238E27FC236}">
                <a16:creationId xmlns:a16="http://schemas.microsoft.com/office/drawing/2014/main" id="{E6DE2AAF-E617-CD51-CC38-BA3CF4956D74}"/>
              </a:ext>
            </a:extLst>
          </p:cNvPr>
          <p:cNvSpPr txBox="1">
            <a:spLocks/>
          </p:cNvSpPr>
          <p:nvPr/>
        </p:nvSpPr>
        <p:spPr>
          <a:xfrm>
            <a:off x="1850518" y="1473450"/>
            <a:ext cx="6257162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5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fr-FR" dirty="0"/>
              <a:t>Pour votre attention!</a:t>
            </a:r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subTitle" idx="1"/>
          </p:nvPr>
        </p:nvSpPr>
        <p:spPr>
          <a:xfrm>
            <a:off x="1550120" y="2355485"/>
            <a:ext cx="6043759" cy="20965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/>
              <a:t>Ce mini-projet a pour objectif la conception et la réalisation d'une To-Do List permettant de gérer des taches quotidiennes. L’idée était d’appliquer ce qu’on a appris en JavaScript (ES6), sans utiliser de bibliothèques, en manipulant directement le </a:t>
            </a:r>
            <a:r>
              <a:rPr lang="fr-FR" sz="1800" b="1" dirty="0"/>
              <a:t>DOM</a:t>
            </a:r>
            <a:r>
              <a:rPr lang="fr-FR" sz="1800" dirty="0"/>
              <a:t> pour gérer les taches ajoutées, modifiées ou supprimées.</a:t>
            </a:r>
            <a:endParaRPr sz="1800" dirty="0"/>
          </a:p>
        </p:txBody>
      </p:sp>
      <p:sp>
        <p:nvSpPr>
          <p:cNvPr id="163" name="Google Shape;163;p28"/>
          <p:cNvSpPr txBox="1">
            <a:spLocks noGrp="1"/>
          </p:cNvSpPr>
          <p:nvPr>
            <p:ph type="title"/>
          </p:nvPr>
        </p:nvSpPr>
        <p:spPr>
          <a:xfrm>
            <a:off x="2241400" y="1352525"/>
            <a:ext cx="4791600" cy="56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Introduction</a:t>
            </a:r>
            <a:endParaRPr dirty="0"/>
          </a:p>
        </p:txBody>
      </p:sp>
      <p:cxnSp>
        <p:nvCxnSpPr>
          <p:cNvPr id="164" name="Google Shape;164;p28"/>
          <p:cNvCxnSpPr/>
          <p:nvPr/>
        </p:nvCxnSpPr>
        <p:spPr>
          <a:xfrm>
            <a:off x="2241500" y="2219825"/>
            <a:ext cx="4791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3;p28">
            <a:extLst>
              <a:ext uri="{FF2B5EF4-FFF2-40B4-BE49-F238E27FC236}">
                <a16:creationId xmlns:a16="http://schemas.microsoft.com/office/drawing/2014/main" id="{0896B951-B46D-3DF1-3A36-9A98E65E9F80}"/>
              </a:ext>
            </a:extLst>
          </p:cNvPr>
          <p:cNvSpPr txBox="1">
            <a:spLocks/>
          </p:cNvSpPr>
          <p:nvPr/>
        </p:nvSpPr>
        <p:spPr>
          <a:xfrm>
            <a:off x="2818267" y="590525"/>
            <a:ext cx="3507466" cy="56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200" dirty="0">
                <a:latin typeface="Playfair Display" panose="00000500000000000000" pitchFamily="2" charset="0"/>
              </a:rPr>
              <a:t>Le stack utilisé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BE8A3C6-8497-D68A-2FC1-C6BF2052A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231" y="1468802"/>
            <a:ext cx="5439569" cy="30079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50418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L’interface de notre To-Do List </a:t>
            </a:r>
            <a:endParaRPr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EAEBB475-8795-5F8A-785E-0C6876C7D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55" y="1109455"/>
            <a:ext cx="7725245" cy="35890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312420" y="307865"/>
            <a:ext cx="257946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 HTML</a:t>
            </a:r>
            <a:endParaRPr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312F93A3-EC0F-95FF-FDEF-E843D91D16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53" t="5926" r="4934" b="6074"/>
          <a:stretch/>
        </p:blipFill>
        <p:spPr>
          <a:xfrm>
            <a:off x="2891880" y="445025"/>
            <a:ext cx="5753100" cy="4526280"/>
          </a:xfrm>
          <a:prstGeom prst="rect">
            <a:avLst/>
          </a:prstGeom>
        </p:spPr>
      </p:pic>
      <p:sp>
        <p:nvSpPr>
          <p:cNvPr id="26" name="Rectangle 2">
            <a:extLst>
              <a:ext uri="{FF2B5EF4-FFF2-40B4-BE49-F238E27FC236}">
                <a16:creationId xmlns:a16="http://schemas.microsoft.com/office/drawing/2014/main" id="{E8FA3E5C-B66A-47ED-E7A5-C0FF517BD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094" y="1273157"/>
            <a:ext cx="2806111" cy="2870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fr-FR" sz="1300" b="1" dirty="0">
                <a:latin typeface="Montserrat" panose="00000500000000000000" pitchFamily="2" charset="0"/>
              </a:rPr>
              <a:t>les liens </a:t>
            </a:r>
            <a:r>
              <a:rPr lang="fr-FR" sz="1200" dirty="0">
                <a:latin typeface="Montserrat" panose="00000500000000000000" pitchFamily="2" charset="0"/>
              </a:rPr>
              <a:t>sont vers :</a:t>
            </a:r>
          </a:p>
          <a:p>
            <a:pPr lvl="2"/>
            <a:r>
              <a:rPr lang="fr-FR" sz="1200" dirty="0">
                <a:latin typeface="Montserrat" panose="00000500000000000000" pitchFamily="2" charset="0"/>
              </a:rPr>
              <a:t>les icones </a:t>
            </a:r>
            <a:r>
              <a:rPr lang="fr-FR" sz="1200" dirty="0" err="1">
                <a:latin typeface="Montserrat" panose="00000500000000000000" pitchFamily="2" charset="0"/>
              </a:rPr>
              <a:t>FontAwesome</a:t>
            </a:r>
            <a:r>
              <a:rPr lang="fr-FR" sz="1200" dirty="0">
                <a:latin typeface="Montserrat" panose="00000500000000000000" pitchFamily="2" charset="0"/>
              </a:rPr>
              <a:t>,</a:t>
            </a:r>
          </a:p>
          <a:p>
            <a:pPr lvl="2"/>
            <a:r>
              <a:rPr lang="fr-FR" sz="1200" dirty="0">
                <a:latin typeface="Montserrat" panose="00000500000000000000" pitchFamily="2" charset="0"/>
              </a:rPr>
              <a:t>la police Google Fonts (Poppins),</a:t>
            </a:r>
          </a:p>
          <a:p>
            <a:pPr lvl="2"/>
            <a:r>
              <a:rPr lang="fr-FR" sz="1200" dirty="0">
                <a:latin typeface="Montserrat" panose="00000500000000000000" pitchFamily="2" charset="0"/>
              </a:rPr>
              <a:t>notre fichier CSS.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300" b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3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En-tete</a:t>
            </a:r>
            <a:r>
              <a:rPr kumimoji="0" lang="fr-FR" altLang="fr-FR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Titre et sous-titre dans une balise &lt;header&gt;.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300" b="1" dirty="0">
                <a:latin typeface="Montserrat" panose="00000500000000000000" pitchFamily="2" charset="0"/>
              </a:rPr>
              <a:t>Zone de saisie d’une tache</a:t>
            </a:r>
            <a:r>
              <a:rPr kumimoji="0" lang="fr-FR" altLang="fr-FR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Un champ &lt;input&gt; pour taper la tache.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Un bouton 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button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&gt; pour l’ajout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altLang="fr-FR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7ACD10C9-5A06-F3CE-6125-E2DEA06CD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031" y="587759"/>
            <a:ext cx="3128011" cy="4662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sz="1200" b="1" dirty="0">
                <a:latin typeface="Montserrat" panose="00000500000000000000" pitchFamily="2" charset="0"/>
              </a:rPr>
              <a:t>Section des filtres et du compteur: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sz="1100" dirty="0">
                <a:latin typeface="Montserrat" panose="00000500000000000000" pitchFamily="2" charset="0"/>
              </a:rPr>
              <a:t>Il affiche le nombre de taches non terminées dans un compteur dynamique.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fr-FR" sz="1100" dirty="0">
              <a:latin typeface="Montserrat" panose="00000500000000000000" pitchFamily="2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sz="1100" dirty="0">
                <a:latin typeface="Montserrat" panose="00000500000000000000" pitchFamily="2" charset="0"/>
              </a:rPr>
              <a:t>Cette partie contient trois boutons de filtrage 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sz="1100" dirty="0">
                <a:latin typeface="Montserrat" panose="00000500000000000000" pitchFamily="2" charset="0"/>
              </a:rPr>
              <a:t>Chaque bouton contient un compteur dynamique qui affiche combien de taches appartiennent à cette catégorie.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sz="1100" dirty="0">
                <a:latin typeface="Montserrat" panose="00000500000000000000" pitchFamily="2" charset="0"/>
              </a:rPr>
              <a:t>Le bouton </a:t>
            </a:r>
            <a:r>
              <a:rPr lang="fr-FR" sz="1100" dirty="0" err="1">
                <a:latin typeface="Montserrat" panose="00000500000000000000" pitchFamily="2" charset="0"/>
              </a:rPr>
              <a:t>d’id</a:t>
            </a:r>
            <a:r>
              <a:rPr lang="fr-FR" sz="1100" dirty="0">
                <a:latin typeface="Montserrat" panose="00000500000000000000" pitchFamily="2" charset="0"/>
              </a:rPr>
              <a:t> ‘</a:t>
            </a:r>
            <a:r>
              <a:rPr lang="fr-FR" sz="1100" dirty="0" err="1">
                <a:latin typeface="Montserrat" panose="00000500000000000000" pitchFamily="2" charset="0"/>
              </a:rPr>
              <a:t>clearbtn</a:t>
            </a:r>
            <a:r>
              <a:rPr lang="fr-FR" sz="1100" dirty="0">
                <a:latin typeface="Montserrat" panose="00000500000000000000" pitchFamily="2" charset="0"/>
              </a:rPr>
              <a:t>’ permet de supprimer toutes les taches terminées d’un seul coup.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fr-FR" sz="1200" dirty="0">
              <a:latin typeface="Montserrat" panose="00000500000000000000" pitchFamily="2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sz="1200" b="1" dirty="0">
                <a:latin typeface="Montserrat" panose="00000500000000000000" pitchFamily="2" charset="0"/>
              </a:rPr>
              <a:t>Liste des taches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L’élément &lt;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ul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id="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taskList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"&gt; représente la </a:t>
            </a:r>
            <a:r>
              <a:rPr kumimoji="0" lang="fr-FR" altLang="fr-FR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liste principale des taches</a:t>
            </a:r>
            <a:r>
              <a:rPr kumimoji="0" lang="fr-FR" altLang="fr-F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kumimoji="0" lang="fr-FR" altLang="fr-F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sz="1200" b="1" dirty="0">
                <a:latin typeface="Montserrat" panose="00000500000000000000" pitchFamily="2" charset="0"/>
              </a:rPr>
              <a:t>Etat vide final (toutes les taches terminées)</a:t>
            </a:r>
            <a:br>
              <a:rPr kumimoji="0" lang="fr-FR" altLang="fr-FR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</a:br>
            <a:r>
              <a:rPr kumimoji="0" lang="fr-FR" altLang="fr-FR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Il s’affiche uniquement quand toutes les taches ont été complétées.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fr-FR" altLang="fr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fr-FR" altLang="fr-FR" sz="12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fr-FR" altLang="fr-F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fr-FR" altLang="fr-FR" sz="12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fr-FR" altLang="fr-F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0074737-C63A-E5C9-88AE-13465A6B2B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78" t="7020" r="5654" b="7425"/>
          <a:stretch/>
        </p:blipFill>
        <p:spPr>
          <a:xfrm>
            <a:off x="3286125" y="418482"/>
            <a:ext cx="5607844" cy="417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92342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97F00B-65B1-A4CD-953D-E68941AF3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Code JavaScript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14D52B4-1B49-99DC-C389-3F2160C5C9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33" t="9650" r="7326" b="10250"/>
          <a:stretch/>
        </p:blipFill>
        <p:spPr>
          <a:xfrm>
            <a:off x="3327202" y="1017725"/>
            <a:ext cx="5552479" cy="371092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E753026-B552-A4DF-86E5-7DCD9EF367CF}"/>
              </a:ext>
            </a:extLst>
          </p:cNvPr>
          <p:cNvSpPr txBox="1"/>
          <p:nvPr/>
        </p:nvSpPr>
        <p:spPr>
          <a:xfrm>
            <a:off x="264319" y="1257358"/>
            <a:ext cx="306288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latin typeface="Montserrat" panose="00000500000000000000" pitchFamily="2" charset="0"/>
              </a:rPr>
              <a:t>Chargement initial du DOM: </a:t>
            </a:r>
            <a:r>
              <a:rPr lang="fr-FR" sz="1200" dirty="0">
                <a:latin typeface="Montserrat" panose="00000500000000000000" pitchFamily="2" charset="0"/>
              </a:rPr>
              <a:t>pour que HTML soit complètement chargé avant l’exécution du script.</a:t>
            </a:r>
          </a:p>
          <a:p>
            <a:endParaRPr lang="fr-FR" sz="1200" dirty="0">
              <a:latin typeface="Montserrat" panose="00000500000000000000" pitchFamily="2" charset="0"/>
            </a:endParaRPr>
          </a:p>
          <a:p>
            <a:r>
              <a:rPr lang="fr-FR" sz="1200" b="1" dirty="0">
                <a:latin typeface="Montserrat" panose="00000500000000000000" pitchFamily="2" charset="0"/>
              </a:rPr>
              <a:t>Récupération des éléments HTML</a:t>
            </a:r>
          </a:p>
          <a:p>
            <a:r>
              <a:rPr lang="fr-FR" sz="1200" b="1" dirty="0">
                <a:latin typeface="Montserrat" panose="00000500000000000000" pitchFamily="2" charset="0"/>
              </a:rPr>
              <a:t>Variables d’état:</a:t>
            </a:r>
          </a:p>
          <a:p>
            <a:r>
              <a:rPr lang="fr-FR" sz="1200" dirty="0">
                <a:latin typeface="Montserrat" panose="00000500000000000000" pitchFamily="2" charset="0"/>
              </a:rPr>
              <a:t>Par défaut, toutes les taches sont affichées.</a:t>
            </a:r>
            <a:endParaRPr lang="fr-FR" sz="1200" b="1" dirty="0">
              <a:latin typeface="Montserrat" panose="00000500000000000000" pitchFamily="2" charset="0"/>
            </a:endParaRPr>
          </a:p>
          <a:p>
            <a:r>
              <a:rPr lang="fr-FR" sz="1200" dirty="0">
                <a:latin typeface="Montserrat" panose="00000500000000000000" pitchFamily="2" charset="0"/>
              </a:rPr>
              <a:t>Récupère les taches enregistrées dans le navigateur.</a:t>
            </a:r>
          </a:p>
          <a:p>
            <a:endParaRPr lang="fr-FR" sz="1200" dirty="0">
              <a:latin typeface="Montserrat" panose="00000500000000000000" pitchFamily="2" charset="0"/>
            </a:endParaRPr>
          </a:p>
          <a:p>
            <a:r>
              <a:rPr lang="fr-FR" sz="1200" b="1" dirty="0">
                <a:latin typeface="Montserrat" panose="00000500000000000000" pitchFamily="2" charset="0"/>
              </a:rPr>
              <a:t>Initialisation: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renderTasks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() -&gt; affiche les taches dans la page.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updateTaskCount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() -&gt; m-à-j le compteur.</a:t>
            </a:r>
          </a:p>
          <a:p>
            <a:endParaRPr lang="fr-FR" sz="1200" b="1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15585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E21ABF2-5221-4C94-88BA-B9581B670F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22" t="10314" r="7022" b="10799"/>
          <a:stretch/>
        </p:blipFill>
        <p:spPr>
          <a:xfrm>
            <a:off x="3586161" y="651867"/>
            <a:ext cx="5364957" cy="383976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732A504-829E-8031-277C-2F4D6636AC62}"/>
              </a:ext>
            </a:extLst>
          </p:cNvPr>
          <p:cNvSpPr txBox="1"/>
          <p:nvPr/>
        </p:nvSpPr>
        <p:spPr>
          <a:xfrm>
            <a:off x="442912" y="1402198"/>
            <a:ext cx="3036094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latin typeface="Montserrat" panose="00000500000000000000" pitchFamily="2" charset="0"/>
              </a:rPr>
              <a:t>Evénements:</a:t>
            </a:r>
          </a:p>
          <a:p>
            <a:r>
              <a:rPr lang="fr-FR" sz="1200" dirty="0">
                <a:latin typeface="Montserrat" panose="00000500000000000000" pitchFamily="2" charset="0"/>
              </a:rPr>
              <a:t>Ajout de tache via bouton ou touche Entrée.</a:t>
            </a:r>
          </a:p>
          <a:p>
            <a:endParaRPr lang="fr-FR" sz="1200" dirty="0">
              <a:latin typeface="Montserrat" panose="00000500000000000000" pitchFamily="2" charset="0"/>
            </a:endParaRPr>
          </a:p>
          <a:p>
            <a:r>
              <a:rPr lang="fr-FR" sz="1200" b="1" dirty="0">
                <a:latin typeface="Montserrat" panose="00000500000000000000" pitchFamily="2" charset="0"/>
              </a:rPr>
              <a:t>Gestion du filtre: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À chaque clic sur un bouton de </a:t>
            </a:r>
            <a:r>
              <a:rPr kumimoji="0" lang="fr-FR" altLang="fr-F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filtre</a:t>
            </a:r>
            <a:r>
              <a:rPr kumimoji="0" lang="fr-FR" altLang="fr-F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kumimoji="0" lang="fr-FR" altLang="fr-F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les autres perdent la classe active,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celui cliqué la reçoit,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le filtre actuel (currentFilter) est mis à jour,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la liste est re-rendue.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altLang="fr-F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200" b="1" dirty="0">
                <a:latin typeface="Montserrat" panose="00000500000000000000" pitchFamily="2" charset="0"/>
              </a:rPr>
              <a:t>Suppression des taches terminées</a:t>
            </a:r>
            <a:endParaRPr kumimoji="0" lang="fr-FR" altLang="fr-FR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1D9DF2D-F2C5-8747-5F04-80FB301DCE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585" t="59763" r="55097" b="32798"/>
          <a:stretch/>
        </p:blipFill>
        <p:spPr>
          <a:xfrm>
            <a:off x="5782733" y="3234266"/>
            <a:ext cx="2523067" cy="16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4515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8BFEB97-2F6C-A68E-124F-1318F33FCF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44" t="6528" r="8274" b="6805"/>
          <a:stretch/>
        </p:blipFill>
        <p:spPr>
          <a:xfrm>
            <a:off x="5393531" y="342900"/>
            <a:ext cx="3479006" cy="44577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C134F61-DD82-DFA1-81B4-CC8273DF2605}"/>
              </a:ext>
            </a:extLst>
          </p:cNvPr>
          <p:cNvSpPr txBox="1"/>
          <p:nvPr/>
        </p:nvSpPr>
        <p:spPr>
          <a:xfrm>
            <a:off x="714375" y="1417588"/>
            <a:ext cx="448627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latin typeface="Montserrat" panose="00000500000000000000" pitchFamily="2" charset="0"/>
              </a:rPr>
              <a:t>Ajouter une tache:</a:t>
            </a:r>
          </a:p>
          <a:p>
            <a:endParaRPr lang="fr-FR" sz="1200" b="1" dirty="0">
              <a:latin typeface="Montserrat" panose="00000500000000000000" pitchFamily="2" charset="0"/>
            </a:endParaRPr>
          </a:p>
          <a:p>
            <a:r>
              <a:rPr lang="fr-FR" sz="1200" dirty="0">
                <a:latin typeface="Montserrat" panose="00000500000000000000" pitchFamily="2" charset="0"/>
              </a:rPr>
              <a:t>Récupère le texte entré par l’utilisateur. Si vide, on affiche une erreur visuelle.</a:t>
            </a:r>
          </a:p>
          <a:p>
            <a:endParaRPr lang="fr-FR" sz="1200" dirty="0">
              <a:latin typeface="Montserrat" panose="00000500000000000000" pitchFamily="2" charset="0"/>
            </a:endParaRPr>
          </a:p>
          <a:p>
            <a:r>
              <a:rPr lang="fr-FR" sz="1200" dirty="0">
                <a:latin typeface="Montserrat" panose="00000500000000000000" pitchFamily="2" charset="0"/>
              </a:rPr>
              <a:t>Crée une nouvelle tache avec un ID unique (timestamp), du texte, et un état "non terminé".</a:t>
            </a:r>
          </a:p>
          <a:p>
            <a:endParaRPr lang="fr-FR" sz="1200" dirty="0">
              <a:latin typeface="Montserrat" panose="00000500000000000000" pitchFamily="2" charset="0"/>
            </a:endParaRPr>
          </a:p>
          <a:p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Ajoute la tache au début de la liste (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unshift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), met à jour l’affichage, vide le champ. </a:t>
            </a:r>
          </a:p>
          <a:p>
            <a:endParaRPr kumimoji="0" lang="fr-FR" altLang="fr-F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r>
              <a:rPr lang="fr-FR" sz="1200" dirty="0">
                <a:latin typeface="Montserrat" panose="00000500000000000000" pitchFamily="2" charset="0"/>
              </a:rPr>
              <a:t>Fait clignoter le champ d’entrée en rouge pour signaler une erreur.</a:t>
            </a:r>
          </a:p>
        </p:txBody>
      </p:sp>
    </p:spTree>
    <p:extLst>
      <p:ext uri="{BB962C8B-B14F-4D97-AF65-F5344CB8AC3E}">
        <p14:creationId xmlns:p14="http://schemas.microsoft.com/office/powerpoint/2010/main" val="1298228080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Formal Conference Style Presentation by Slidesgo">
  <a:themeElements>
    <a:clrScheme name="Simple Light">
      <a:dk1>
        <a:srgbClr val="191919"/>
      </a:dk1>
      <a:lt1>
        <a:srgbClr val="F3F3F3"/>
      </a:lt1>
      <a:dk2>
        <a:srgbClr val="A3A3B5"/>
      </a:dk2>
      <a:lt2>
        <a:srgbClr val="C67812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2176</TotalTime>
  <Words>1677</Words>
  <Application>Microsoft Office PowerPoint</Application>
  <PresentationFormat>Affichage à l'écran (16:9)</PresentationFormat>
  <Paragraphs>190</Paragraphs>
  <Slides>17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3" baseType="lpstr">
      <vt:lpstr>Arial</vt:lpstr>
      <vt:lpstr>Playfair Display</vt:lpstr>
      <vt:lpstr>Montserrat</vt:lpstr>
      <vt:lpstr>Century Gothic</vt:lpstr>
      <vt:lpstr>Raleway</vt:lpstr>
      <vt:lpstr>Formal Conference Style Presentation by Slidesgo</vt:lpstr>
      <vt:lpstr>To-Do List Présentation</vt:lpstr>
      <vt:lpstr>Introduction</vt:lpstr>
      <vt:lpstr>Présentation PowerPoint</vt:lpstr>
      <vt:lpstr>L’interface de notre To-Do List </vt:lpstr>
      <vt:lpstr>Code HTML</vt:lpstr>
      <vt:lpstr>Présentation PowerPoint</vt:lpstr>
      <vt:lpstr>Code JavaScript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Enfin,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lenovo</dc:creator>
  <cp:lastModifiedBy>fatihaai041@gmail.com</cp:lastModifiedBy>
  <cp:revision>8</cp:revision>
  <dcterms:modified xsi:type="dcterms:W3CDTF">2025-05-29T12:38:56Z</dcterms:modified>
</cp:coreProperties>
</file>